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9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5" r:id="rId18"/>
    <p:sldId id="276" r:id="rId19"/>
    <p:sldId id="277" r:id="rId20"/>
    <p:sldId id="278" r:id="rId21"/>
    <p:sldId id="291" r:id="rId22"/>
    <p:sldId id="280" r:id="rId23"/>
    <p:sldId id="283" r:id="rId24"/>
    <p:sldId id="287" r:id="rId25"/>
    <p:sldId id="293" r:id="rId26"/>
    <p:sldId id="292" r:id="rId27"/>
    <p:sldId id="288" r:id="rId28"/>
    <p:sldId id="294" r:id="rId29"/>
    <p:sldId id="295" r:id="rId30"/>
    <p:sldId id="296" r:id="rId31"/>
    <p:sldId id="298" r:id="rId32"/>
    <p:sldId id="297" r:id="rId33"/>
    <p:sldId id="299" r:id="rId34"/>
    <p:sldId id="300" r:id="rId35"/>
    <p:sldId id="301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3" r:id="rId45"/>
    <p:sldId id="315" r:id="rId46"/>
    <p:sldId id="317" r:id="rId47"/>
    <p:sldId id="319" r:id="rId48"/>
    <p:sldId id="321" r:id="rId49"/>
    <p:sldId id="323" r:id="rId50"/>
    <p:sldId id="324" r:id="rId51"/>
    <p:sldId id="326" r:id="rId52"/>
    <p:sldId id="328" r:id="rId53"/>
    <p:sldId id="332" r:id="rId54"/>
    <p:sldId id="329" r:id="rId55"/>
    <p:sldId id="331" r:id="rId56"/>
    <p:sldId id="330" r:id="rId57"/>
    <p:sldId id="303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35BEE-9058-44FD-AECF-AB8BBAC067BE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8961E-EEDF-4D0D-A2EA-8994DC83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9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Mouth, fixed,</a:t>
            </a:r>
            <a:r>
              <a:rPr lang="en-GB" baseline="0" dirty="0" smtClean="0"/>
              <a:t> bathroom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8961E-EEDF-4D0D-A2EA-8994DC8328D8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0269" y="48514"/>
            <a:ext cx="6963460" cy="123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2386"/>
            <a:ext cx="8072119" cy="447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1/literacy/" TargetMode="External"/><Relationship Id="rId2" Type="http://schemas.openxmlformats.org/officeDocument/2006/relationships/hyperlink" Target="http://www.funenglishgames.com/games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786" y="2090165"/>
            <a:ext cx="7077709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40" dirty="0" smtClean="0">
                <a:solidFill>
                  <a:srgbClr val="005A9E"/>
                </a:solidFill>
                <a:latin typeface="Calibri"/>
                <a:cs typeface="Calibri"/>
              </a:rPr>
              <a:t>Grammar</a:t>
            </a:r>
            <a:r>
              <a:rPr sz="3200" b="1" spc="-40" dirty="0">
                <a:solidFill>
                  <a:srgbClr val="005A9E"/>
                </a:solidFill>
                <a:latin typeface="Calibri"/>
                <a:cs typeface="Calibri"/>
              </a:rPr>
              <a:t>,</a:t>
            </a:r>
            <a:r>
              <a:rPr sz="3200" b="1" spc="-70" dirty="0">
                <a:solidFill>
                  <a:srgbClr val="005A9E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5A9E"/>
                </a:solidFill>
                <a:latin typeface="Calibri"/>
                <a:cs typeface="Calibri"/>
              </a:rPr>
              <a:t>Punctuation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05A9E"/>
                </a:solidFill>
                <a:latin typeface="Calibri"/>
                <a:cs typeface="Calibri"/>
              </a:rPr>
              <a:t>and Spelling </a:t>
            </a:r>
            <a:r>
              <a:rPr sz="3200" b="1" spc="-20" dirty="0">
                <a:solidFill>
                  <a:srgbClr val="005A9E"/>
                </a:solidFill>
                <a:latin typeface="Calibri"/>
                <a:cs typeface="Calibri"/>
              </a:rPr>
              <a:t>Workshop for</a:t>
            </a:r>
            <a:r>
              <a:rPr sz="3200" b="1" spc="-100" dirty="0">
                <a:solidFill>
                  <a:srgbClr val="005A9E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5A9E"/>
                </a:solidFill>
                <a:latin typeface="Calibri"/>
                <a:cs typeface="Calibri"/>
              </a:rPr>
              <a:t>Parents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284" y="135509"/>
            <a:ext cx="2387218" cy="134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56131" cy="181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8813" y="0"/>
            <a:ext cx="2385186" cy="1828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9786" y="0"/>
            <a:ext cx="2622168" cy="1914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3359797"/>
            <a:ext cx="2189733" cy="1265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3597" y="3306064"/>
            <a:ext cx="1344802" cy="191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20873"/>
            <a:ext cx="1578102" cy="1843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2075" y="3253994"/>
            <a:ext cx="1796414" cy="1998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0798" y="5352163"/>
            <a:ext cx="1622552" cy="14582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85207"/>
            <a:ext cx="1517523" cy="1772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1909" y="5404233"/>
            <a:ext cx="3149854" cy="14061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5694" y="5352154"/>
            <a:ext cx="1620901" cy="14566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86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sz="3600" spc="-10" dirty="0">
                <a:latin typeface="Cooper Black"/>
                <a:cs typeface="Cooper Black"/>
              </a:rPr>
              <a:t>Grammar </a:t>
            </a:r>
            <a:r>
              <a:rPr sz="3600" dirty="0">
                <a:latin typeface="Cooper Black"/>
                <a:cs typeface="Cooper Black"/>
              </a:rPr>
              <a:t>and</a:t>
            </a:r>
            <a:r>
              <a:rPr sz="3600" spc="-40" dirty="0">
                <a:latin typeface="Cooper Black"/>
                <a:cs typeface="Cooper Black"/>
              </a:rPr>
              <a:t> </a:t>
            </a:r>
            <a:r>
              <a:rPr sz="3600" spc="-5" dirty="0">
                <a:latin typeface="Cooper Black"/>
                <a:cs typeface="Cooper Black"/>
              </a:rPr>
              <a:t>Punctuation</a:t>
            </a:r>
            <a:endParaRPr sz="3600">
              <a:latin typeface="Cooper Black"/>
              <a:cs typeface="Coop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6745" y="796544"/>
            <a:ext cx="3808729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5" dirty="0">
                <a:latin typeface="Cooper Black"/>
                <a:cs typeface="Cooper Black"/>
              </a:rPr>
              <a:t>Prefixes </a:t>
            </a:r>
            <a:r>
              <a:rPr sz="2800" u="heavy" spc="-5" dirty="0">
                <a:latin typeface="Cooper Black"/>
                <a:cs typeface="Cooper Black"/>
              </a:rPr>
              <a:t>and</a:t>
            </a:r>
            <a:r>
              <a:rPr sz="2800" u="heavy" spc="15" dirty="0">
                <a:latin typeface="Cooper Black"/>
                <a:cs typeface="Cooper Black"/>
              </a:rPr>
              <a:t> </a:t>
            </a:r>
            <a:r>
              <a:rPr sz="2800" u="heavy" spc="-10" dirty="0">
                <a:latin typeface="Cooper Black"/>
                <a:cs typeface="Cooper Black"/>
              </a:rPr>
              <a:t>Suffixes</a:t>
            </a:r>
            <a:endParaRPr sz="2800">
              <a:latin typeface="Cooper Black"/>
              <a:cs typeface="Cooper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27200"/>
            <a:ext cx="6156325" cy="141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45" dirty="0">
                <a:latin typeface="Cooper Black"/>
                <a:cs typeface="Cooper Black"/>
              </a:rPr>
              <a:t>Year </a:t>
            </a:r>
            <a:r>
              <a:rPr sz="2000" dirty="0">
                <a:latin typeface="Cooper Black"/>
                <a:cs typeface="Cooper Black"/>
              </a:rPr>
              <a:t>1 - The </a:t>
            </a:r>
            <a:r>
              <a:rPr sz="2000" spc="-5" dirty="0">
                <a:latin typeface="Cooper Black"/>
                <a:cs typeface="Cooper Black"/>
              </a:rPr>
              <a:t>prefix</a:t>
            </a:r>
            <a:r>
              <a:rPr sz="2000" spc="-55" dirty="0">
                <a:latin typeface="Cooper Black"/>
                <a:cs typeface="Cooper Black"/>
              </a:rPr>
              <a:t> </a:t>
            </a:r>
            <a:r>
              <a:rPr sz="2000" dirty="0">
                <a:latin typeface="Cooper Black"/>
                <a:cs typeface="Cooper Black"/>
              </a:rPr>
              <a:t>–un.</a:t>
            </a:r>
            <a:endParaRPr sz="2000">
              <a:latin typeface="Cooper Black"/>
              <a:cs typeface="Cooper Black"/>
            </a:endParaRPr>
          </a:p>
          <a:p>
            <a:pPr marL="1917700">
              <a:lnSpc>
                <a:spcPct val="100000"/>
              </a:lnSpc>
              <a:spcBef>
                <a:spcPts val="470"/>
              </a:spcBef>
            </a:pPr>
            <a:r>
              <a:rPr sz="2000" dirty="0">
                <a:latin typeface="Comic Sans MS"/>
                <a:cs typeface="Comic Sans MS"/>
              </a:rPr>
              <a:t>I </a:t>
            </a:r>
            <a:r>
              <a:rPr sz="2000" spc="-5" dirty="0">
                <a:latin typeface="Comic Sans MS"/>
                <a:cs typeface="Comic Sans MS"/>
              </a:rPr>
              <a:t>tied the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ribbon.</a:t>
            </a:r>
            <a:endParaRPr sz="2000">
              <a:latin typeface="Comic Sans MS"/>
              <a:cs typeface="Comic Sans MS"/>
            </a:endParaRPr>
          </a:p>
          <a:p>
            <a:pPr marL="1917700">
              <a:lnSpc>
                <a:spcPct val="100000"/>
              </a:lnSpc>
              <a:spcBef>
                <a:spcPts val="465"/>
              </a:spcBef>
            </a:pPr>
            <a:r>
              <a:rPr sz="2000" dirty="0">
                <a:latin typeface="Comic Sans MS"/>
                <a:cs typeface="Comic Sans MS"/>
              </a:rPr>
              <a:t>I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un</a:t>
            </a:r>
            <a:r>
              <a:rPr sz="2000" spc="-5" dirty="0">
                <a:latin typeface="Comic Sans MS"/>
                <a:cs typeface="Comic Sans MS"/>
              </a:rPr>
              <a:t>tied the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ribbon.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35" dirty="0">
                <a:latin typeface="Cooper Black"/>
                <a:cs typeface="Cooper Black"/>
              </a:rPr>
              <a:t>Year1 </a:t>
            </a:r>
            <a:r>
              <a:rPr sz="2000" dirty="0">
                <a:latin typeface="Cooper Black"/>
                <a:cs typeface="Cooper Black"/>
              </a:rPr>
              <a:t>- </a:t>
            </a:r>
            <a:r>
              <a:rPr sz="2000" spc="-5" dirty="0">
                <a:latin typeface="Cooper Black"/>
                <a:cs typeface="Cooper Black"/>
              </a:rPr>
              <a:t>Regular plural </a:t>
            </a:r>
            <a:r>
              <a:rPr sz="2000" dirty="0">
                <a:latin typeface="Cooper Black"/>
                <a:cs typeface="Cooper Black"/>
              </a:rPr>
              <a:t>noun suffixes </a:t>
            </a:r>
            <a:r>
              <a:rPr sz="2000" spc="-5" dirty="0">
                <a:latin typeface="Cooper Black"/>
                <a:cs typeface="Cooper Black"/>
              </a:rPr>
              <a:t>–s or</a:t>
            </a:r>
            <a:r>
              <a:rPr sz="2000" spc="-135" dirty="0">
                <a:latin typeface="Cooper Black"/>
                <a:cs typeface="Cooper Black"/>
              </a:rPr>
              <a:t> </a:t>
            </a:r>
            <a:r>
              <a:rPr sz="2000" spc="5" dirty="0">
                <a:latin typeface="Cooper Black"/>
                <a:cs typeface="Cooper Black"/>
              </a:rPr>
              <a:t>–es</a:t>
            </a:r>
            <a:endParaRPr sz="2000">
              <a:latin typeface="Cooper Black"/>
              <a:cs typeface="Cooper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8053" y="3189351"/>
            <a:ext cx="836930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dog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endParaRPr sz="2000">
              <a:latin typeface="Comic Sans MS"/>
              <a:cs typeface="Comic Sans MS"/>
            </a:endParaRPr>
          </a:p>
          <a:p>
            <a:pPr marL="45720">
              <a:lnSpc>
                <a:spcPct val="100000"/>
              </a:lnSpc>
              <a:spcBef>
                <a:spcPts val="465"/>
              </a:spcBef>
            </a:pPr>
            <a:r>
              <a:rPr sz="2000" spc="-5" dirty="0">
                <a:latin typeface="Comic Sans MS"/>
                <a:cs typeface="Comic Sans MS"/>
              </a:rPr>
              <a:t>wis</a:t>
            </a:r>
            <a:r>
              <a:rPr sz="2000" dirty="0">
                <a:latin typeface="Comic Sans MS"/>
                <a:cs typeface="Comic Sans MS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Comic Sans MS"/>
                <a:cs typeface="Comic Sans MS"/>
              </a:rPr>
              <a:t>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189351"/>
            <a:ext cx="2523490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0" indent="-12700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dog</a:t>
            </a:r>
            <a:endParaRPr sz="20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spcBef>
                <a:spcPts val="465"/>
              </a:spcBef>
            </a:pPr>
            <a:r>
              <a:rPr sz="2000" spc="-5" dirty="0">
                <a:latin typeface="Comic Sans MS"/>
                <a:cs typeface="Comic Sans MS"/>
              </a:rPr>
              <a:t>wish</a:t>
            </a:r>
            <a:endParaRPr sz="2000">
              <a:latin typeface="Comic Sans MS"/>
              <a:cs typeface="Comic Sans MS"/>
            </a:endParaRPr>
          </a:p>
          <a:p>
            <a:pPr marL="355600" marR="101600" indent="-342900" algn="r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42900" algn="l"/>
                <a:tab pos="356235" algn="l"/>
              </a:tabLst>
            </a:pPr>
            <a:r>
              <a:rPr sz="2000" spc="-45" dirty="0">
                <a:latin typeface="Cooper Black"/>
                <a:cs typeface="Cooper Black"/>
              </a:rPr>
              <a:t>Year </a:t>
            </a:r>
            <a:r>
              <a:rPr sz="2000" dirty="0">
                <a:latin typeface="Cooper Black"/>
                <a:cs typeface="Cooper Black"/>
              </a:rPr>
              <a:t>1 -</a:t>
            </a:r>
            <a:r>
              <a:rPr sz="2000" spc="-35" dirty="0">
                <a:latin typeface="Cooper Black"/>
                <a:cs typeface="Cooper Black"/>
              </a:rPr>
              <a:t> </a:t>
            </a:r>
            <a:r>
              <a:rPr sz="2000" spc="-5" dirty="0">
                <a:latin typeface="Cooper Black"/>
                <a:cs typeface="Cooper Black"/>
              </a:rPr>
              <a:t>Suffixes</a:t>
            </a:r>
            <a:endParaRPr sz="2000">
              <a:latin typeface="Cooper Black"/>
              <a:cs typeface="Cooper Black"/>
            </a:endParaRPr>
          </a:p>
          <a:p>
            <a:pPr marR="59055" algn="r">
              <a:lnSpc>
                <a:spcPct val="100000"/>
              </a:lnSpc>
              <a:spcBef>
                <a:spcPts val="455"/>
              </a:spcBef>
            </a:pPr>
            <a:r>
              <a:rPr sz="2000" spc="-10" dirty="0">
                <a:latin typeface="Comic Sans MS"/>
                <a:cs typeface="Comic Sans MS"/>
              </a:rPr>
              <a:t>he</a:t>
            </a:r>
            <a:r>
              <a:rPr sz="2000" dirty="0">
                <a:latin typeface="Comic Sans MS"/>
                <a:cs typeface="Comic Sans MS"/>
              </a:rPr>
              <a:t>lp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0683" y="4285360"/>
            <a:ext cx="268351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help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ing</a:t>
            </a:r>
            <a:r>
              <a:rPr sz="2000" spc="-5" dirty="0">
                <a:latin typeface="Comic Sans MS"/>
                <a:cs typeface="Comic Sans MS"/>
              </a:rPr>
              <a:t>, help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ed</a:t>
            </a:r>
            <a:r>
              <a:rPr sz="2000" spc="-5" dirty="0">
                <a:latin typeface="Comic Sans MS"/>
                <a:cs typeface="Comic Sans MS"/>
              </a:rPr>
              <a:t>,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help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er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5019928"/>
            <a:ext cx="543560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45" dirty="0">
                <a:latin typeface="Cooper Black"/>
                <a:cs typeface="Cooper Black"/>
              </a:rPr>
              <a:t>Year </a:t>
            </a:r>
            <a:r>
              <a:rPr sz="2000" dirty="0">
                <a:latin typeface="Cooper Black"/>
                <a:cs typeface="Cooper Black"/>
              </a:rPr>
              <a:t>2 - Use </a:t>
            </a:r>
            <a:r>
              <a:rPr sz="2000" spc="-5" dirty="0">
                <a:latin typeface="Cooper Black"/>
                <a:cs typeface="Cooper Black"/>
              </a:rPr>
              <a:t>of </a:t>
            </a:r>
            <a:r>
              <a:rPr sz="2000" dirty="0">
                <a:latin typeface="Cooper Black"/>
                <a:cs typeface="Cooper Black"/>
              </a:rPr>
              <a:t>suffixes </a:t>
            </a:r>
            <a:r>
              <a:rPr sz="2000" spc="-30" dirty="0">
                <a:latin typeface="Cooper Black"/>
                <a:cs typeface="Cooper Black"/>
              </a:rPr>
              <a:t>–er, </a:t>
            </a:r>
            <a:r>
              <a:rPr sz="2000" dirty="0">
                <a:latin typeface="Cooper Black"/>
                <a:cs typeface="Cooper Black"/>
              </a:rPr>
              <a:t>– est and</a:t>
            </a:r>
            <a:r>
              <a:rPr sz="2000" spc="-60" dirty="0">
                <a:latin typeface="Cooper Black"/>
                <a:cs typeface="Cooper Black"/>
              </a:rPr>
              <a:t> </a:t>
            </a:r>
            <a:r>
              <a:rPr sz="2000" spc="-30" dirty="0">
                <a:latin typeface="Cooper Black"/>
                <a:cs typeface="Cooper Black"/>
              </a:rPr>
              <a:t>–ly</a:t>
            </a:r>
            <a:endParaRPr sz="2000">
              <a:latin typeface="Cooper Black"/>
              <a:cs typeface="Cooper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7685" y="5320878"/>
            <a:ext cx="651510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marR="5080" indent="-32384">
              <a:lnSpc>
                <a:spcPct val="120100"/>
              </a:lnSpc>
            </a:pPr>
            <a:r>
              <a:rPr sz="2100" dirty="0">
                <a:latin typeface="Comic Sans MS"/>
                <a:cs typeface="Comic Sans MS"/>
              </a:rPr>
              <a:t>large  slow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5427" y="5320878"/>
            <a:ext cx="1816100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5080" indent="-10160">
              <a:lnSpc>
                <a:spcPct val="120100"/>
              </a:lnSpc>
            </a:pPr>
            <a:r>
              <a:rPr sz="2100" dirty="0">
                <a:latin typeface="Comic Sans MS"/>
                <a:cs typeface="Comic Sans MS"/>
              </a:rPr>
              <a:t>larg</a:t>
            </a:r>
            <a:r>
              <a:rPr sz="2100" dirty="0">
                <a:solidFill>
                  <a:srgbClr val="FF0000"/>
                </a:solidFill>
                <a:latin typeface="Comic Sans MS"/>
                <a:cs typeface="Comic Sans MS"/>
              </a:rPr>
              <a:t>er</a:t>
            </a:r>
            <a:r>
              <a:rPr sz="2100" dirty="0">
                <a:latin typeface="Comic Sans MS"/>
                <a:cs typeface="Comic Sans MS"/>
              </a:rPr>
              <a:t>,</a:t>
            </a:r>
            <a:r>
              <a:rPr sz="2100" spc="-95" dirty="0">
                <a:latin typeface="Comic Sans MS"/>
                <a:cs typeface="Comic Sans MS"/>
              </a:rPr>
              <a:t> </a:t>
            </a:r>
            <a:r>
              <a:rPr sz="2100" dirty="0">
                <a:latin typeface="Comic Sans MS"/>
                <a:cs typeface="Comic Sans MS"/>
              </a:rPr>
              <a:t>larg</a:t>
            </a:r>
            <a:r>
              <a:rPr sz="2100" dirty="0">
                <a:solidFill>
                  <a:srgbClr val="FF0000"/>
                </a:solidFill>
                <a:latin typeface="Comic Sans MS"/>
                <a:cs typeface="Comic Sans MS"/>
              </a:rPr>
              <a:t>est  </a:t>
            </a:r>
            <a:r>
              <a:rPr sz="2100" dirty="0">
                <a:latin typeface="Comic Sans MS"/>
                <a:cs typeface="Comic Sans MS"/>
              </a:rPr>
              <a:t>slow</a:t>
            </a:r>
            <a:r>
              <a:rPr sz="2100" dirty="0">
                <a:solidFill>
                  <a:srgbClr val="FF0000"/>
                </a:solidFill>
                <a:latin typeface="Comic Sans MS"/>
                <a:cs typeface="Comic Sans MS"/>
              </a:rPr>
              <a:t>ly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3829" y="3667125"/>
            <a:ext cx="648335" cy="100330"/>
          </a:xfrm>
          <a:custGeom>
            <a:avLst/>
            <a:gdLst/>
            <a:ahLst/>
            <a:cxnLst/>
            <a:rect l="l" t="t" r="r" b="b"/>
            <a:pathLst>
              <a:path w="648335" h="100329">
                <a:moveTo>
                  <a:pt x="629303" y="49911"/>
                </a:moveTo>
                <a:lnTo>
                  <a:pt x="560069" y="90297"/>
                </a:lnTo>
                <a:lnTo>
                  <a:pt x="557783" y="91567"/>
                </a:lnTo>
                <a:lnTo>
                  <a:pt x="557021" y="94487"/>
                </a:lnTo>
                <a:lnTo>
                  <a:pt x="558292" y="96774"/>
                </a:lnTo>
                <a:lnTo>
                  <a:pt x="559688" y="99060"/>
                </a:lnTo>
                <a:lnTo>
                  <a:pt x="562609" y="99822"/>
                </a:lnTo>
                <a:lnTo>
                  <a:pt x="564895" y="98425"/>
                </a:lnTo>
                <a:lnTo>
                  <a:pt x="640023" y="54610"/>
                </a:lnTo>
                <a:lnTo>
                  <a:pt x="638682" y="54610"/>
                </a:lnTo>
                <a:lnTo>
                  <a:pt x="638682" y="53975"/>
                </a:lnTo>
                <a:lnTo>
                  <a:pt x="636269" y="53975"/>
                </a:lnTo>
                <a:lnTo>
                  <a:pt x="629303" y="49911"/>
                </a:lnTo>
                <a:close/>
              </a:path>
              <a:path w="648335" h="100329">
                <a:moveTo>
                  <a:pt x="621030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621247" y="54610"/>
                </a:lnTo>
                <a:lnTo>
                  <a:pt x="629303" y="49911"/>
                </a:lnTo>
                <a:lnTo>
                  <a:pt x="621030" y="45085"/>
                </a:lnTo>
                <a:close/>
              </a:path>
              <a:path w="648335" h="100329">
                <a:moveTo>
                  <a:pt x="639806" y="45085"/>
                </a:moveTo>
                <a:lnTo>
                  <a:pt x="638682" y="45085"/>
                </a:lnTo>
                <a:lnTo>
                  <a:pt x="638682" y="54610"/>
                </a:lnTo>
                <a:lnTo>
                  <a:pt x="640023" y="54610"/>
                </a:lnTo>
                <a:lnTo>
                  <a:pt x="648081" y="49911"/>
                </a:lnTo>
                <a:lnTo>
                  <a:pt x="639806" y="45085"/>
                </a:lnTo>
                <a:close/>
              </a:path>
              <a:path w="648335" h="100329">
                <a:moveTo>
                  <a:pt x="636269" y="45847"/>
                </a:moveTo>
                <a:lnTo>
                  <a:pt x="629303" y="49911"/>
                </a:lnTo>
                <a:lnTo>
                  <a:pt x="636269" y="53975"/>
                </a:lnTo>
                <a:lnTo>
                  <a:pt x="636269" y="45847"/>
                </a:lnTo>
                <a:close/>
              </a:path>
              <a:path w="648335" h="100329">
                <a:moveTo>
                  <a:pt x="638682" y="45847"/>
                </a:moveTo>
                <a:lnTo>
                  <a:pt x="636269" y="45847"/>
                </a:lnTo>
                <a:lnTo>
                  <a:pt x="636269" y="53975"/>
                </a:lnTo>
                <a:lnTo>
                  <a:pt x="638682" y="53975"/>
                </a:lnTo>
                <a:lnTo>
                  <a:pt x="638682" y="45847"/>
                </a:lnTo>
                <a:close/>
              </a:path>
              <a:path w="648335" h="100329">
                <a:moveTo>
                  <a:pt x="562609" y="0"/>
                </a:moveTo>
                <a:lnTo>
                  <a:pt x="559688" y="762"/>
                </a:lnTo>
                <a:lnTo>
                  <a:pt x="558292" y="3048"/>
                </a:lnTo>
                <a:lnTo>
                  <a:pt x="557021" y="5333"/>
                </a:lnTo>
                <a:lnTo>
                  <a:pt x="557783" y="8255"/>
                </a:lnTo>
                <a:lnTo>
                  <a:pt x="560069" y="9525"/>
                </a:lnTo>
                <a:lnTo>
                  <a:pt x="629303" y="49911"/>
                </a:lnTo>
                <a:lnTo>
                  <a:pt x="636269" y="45847"/>
                </a:lnTo>
                <a:lnTo>
                  <a:pt x="638682" y="45847"/>
                </a:lnTo>
                <a:lnTo>
                  <a:pt x="638682" y="45085"/>
                </a:lnTo>
                <a:lnTo>
                  <a:pt x="639806" y="45085"/>
                </a:lnTo>
                <a:lnTo>
                  <a:pt x="564895" y="1397"/>
                </a:lnTo>
                <a:lnTo>
                  <a:pt x="56260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3829" y="3379089"/>
            <a:ext cx="648335" cy="100330"/>
          </a:xfrm>
          <a:custGeom>
            <a:avLst/>
            <a:gdLst/>
            <a:ahLst/>
            <a:cxnLst/>
            <a:rect l="l" t="t" r="r" b="b"/>
            <a:pathLst>
              <a:path w="648335" h="100329">
                <a:moveTo>
                  <a:pt x="629303" y="49911"/>
                </a:moveTo>
                <a:lnTo>
                  <a:pt x="560069" y="90297"/>
                </a:lnTo>
                <a:lnTo>
                  <a:pt x="557783" y="91566"/>
                </a:lnTo>
                <a:lnTo>
                  <a:pt x="557021" y="94487"/>
                </a:lnTo>
                <a:lnTo>
                  <a:pt x="558292" y="96774"/>
                </a:lnTo>
                <a:lnTo>
                  <a:pt x="559688" y="99060"/>
                </a:lnTo>
                <a:lnTo>
                  <a:pt x="562609" y="99822"/>
                </a:lnTo>
                <a:lnTo>
                  <a:pt x="564895" y="98425"/>
                </a:lnTo>
                <a:lnTo>
                  <a:pt x="640023" y="54610"/>
                </a:lnTo>
                <a:lnTo>
                  <a:pt x="638682" y="54610"/>
                </a:lnTo>
                <a:lnTo>
                  <a:pt x="638682" y="53975"/>
                </a:lnTo>
                <a:lnTo>
                  <a:pt x="636269" y="53975"/>
                </a:lnTo>
                <a:lnTo>
                  <a:pt x="629303" y="49911"/>
                </a:lnTo>
                <a:close/>
              </a:path>
              <a:path w="648335" h="100329">
                <a:moveTo>
                  <a:pt x="621030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621247" y="54610"/>
                </a:lnTo>
                <a:lnTo>
                  <a:pt x="629303" y="49911"/>
                </a:lnTo>
                <a:lnTo>
                  <a:pt x="621030" y="45085"/>
                </a:lnTo>
                <a:close/>
              </a:path>
              <a:path w="648335" h="100329">
                <a:moveTo>
                  <a:pt x="639806" y="45085"/>
                </a:moveTo>
                <a:lnTo>
                  <a:pt x="638682" y="45085"/>
                </a:lnTo>
                <a:lnTo>
                  <a:pt x="638682" y="54610"/>
                </a:lnTo>
                <a:lnTo>
                  <a:pt x="640023" y="54610"/>
                </a:lnTo>
                <a:lnTo>
                  <a:pt x="648081" y="49911"/>
                </a:lnTo>
                <a:lnTo>
                  <a:pt x="639806" y="45085"/>
                </a:lnTo>
                <a:close/>
              </a:path>
              <a:path w="648335" h="100329">
                <a:moveTo>
                  <a:pt x="636269" y="45847"/>
                </a:moveTo>
                <a:lnTo>
                  <a:pt x="629303" y="49911"/>
                </a:lnTo>
                <a:lnTo>
                  <a:pt x="636269" y="53975"/>
                </a:lnTo>
                <a:lnTo>
                  <a:pt x="636269" y="45847"/>
                </a:lnTo>
                <a:close/>
              </a:path>
              <a:path w="648335" h="100329">
                <a:moveTo>
                  <a:pt x="638682" y="45847"/>
                </a:moveTo>
                <a:lnTo>
                  <a:pt x="636269" y="45847"/>
                </a:lnTo>
                <a:lnTo>
                  <a:pt x="636269" y="53975"/>
                </a:lnTo>
                <a:lnTo>
                  <a:pt x="638682" y="53975"/>
                </a:lnTo>
                <a:lnTo>
                  <a:pt x="638682" y="45847"/>
                </a:lnTo>
                <a:close/>
              </a:path>
              <a:path w="648335" h="100329">
                <a:moveTo>
                  <a:pt x="562609" y="0"/>
                </a:moveTo>
                <a:lnTo>
                  <a:pt x="559688" y="762"/>
                </a:lnTo>
                <a:lnTo>
                  <a:pt x="558292" y="3048"/>
                </a:lnTo>
                <a:lnTo>
                  <a:pt x="557021" y="5334"/>
                </a:lnTo>
                <a:lnTo>
                  <a:pt x="557783" y="8255"/>
                </a:lnTo>
                <a:lnTo>
                  <a:pt x="560069" y="9525"/>
                </a:lnTo>
                <a:lnTo>
                  <a:pt x="629303" y="49911"/>
                </a:lnTo>
                <a:lnTo>
                  <a:pt x="636269" y="45847"/>
                </a:lnTo>
                <a:lnTo>
                  <a:pt x="638682" y="45847"/>
                </a:lnTo>
                <a:lnTo>
                  <a:pt x="638682" y="45085"/>
                </a:lnTo>
                <a:lnTo>
                  <a:pt x="639806" y="45085"/>
                </a:lnTo>
                <a:lnTo>
                  <a:pt x="564895" y="1397"/>
                </a:lnTo>
                <a:lnTo>
                  <a:pt x="56260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3829" y="4459223"/>
            <a:ext cx="648335" cy="100330"/>
          </a:xfrm>
          <a:custGeom>
            <a:avLst/>
            <a:gdLst/>
            <a:ahLst/>
            <a:cxnLst/>
            <a:rect l="l" t="t" r="r" b="b"/>
            <a:pathLst>
              <a:path w="648335" h="100329">
                <a:moveTo>
                  <a:pt x="629194" y="49847"/>
                </a:moveTo>
                <a:lnTo>
                  <a:pt x="560069" y="90169"/>
                </a:lnTo>
                <a:lnTo>
                  <a:pt x="557783" y="91567"/>
                </a:lnTo>
                <a:lnTo>
                  <a:pt x="557021" y="94487"/>
                </a:lnTo>
                <a:lnTo>
                  <a:pt x="558292" y="96774"/>
                </a:lnTo>
                <a:lnTo>
                  <a:pt x="559688" y="99059"/>
                </a:lnTo>
                <a:lnTo>
                  <a:pt x="562609" y="99821"/>
                </a:lnTo>
                <a:lnTo>
                  <a:pt x="564895" y="98425"/>
                </a:lnTo>
                <a:lnTo>
                  <a:pt x="640023" y="54609"/>
                </a:lnTo>
                <a:lnTo>
                  <a:pt x="638682" y="54609"/>
                </a:lnTo>
                <a:lnTo>
                  <a:pt x="638682" y="53975"/>
                </a:lnTo>
                <a:lnTo>
                  <a:pt x="636269" y="53975"/>
                </a:lnTo>
                <a:lnTo>
                  <a:pt x="629194" y="49847"/>
                </a:lnTo>
                <a:close/>
              </a:path>
              <a:path w="648335" h="100329">
                <a:moveTo>
                  <a:pt x="621029" y="45084"/>
                </a:moveTo>
                <a:lnTo>
                  <a:pt x="0" y="45084"/>
                </a:lnTo>
                <a:lnTo>
                  <a:pt x="0" y="54609"/>
                </a:lnTo>
                <a:lnTo>
                  <a:pt x="621030" y="54609"/>
                </a:lnTo>
                <a:lnTo>
                  <a:pt x="629194" y="49847"/>
                </a:lnTo>
                <a:lnTo>
                  <a:pt x="621029" y="45084"/>
                </a:lnTo>
                <a:close/>
              </a:path>
              <a:path w="648335" h="100329">
                <a:moveTo>
                  <a:pt x="639827" y="45084"/>
                </a:moveTo>
                <a:lnTo>
                  <a:pt x="638682" y="45084"/>
                </a:lnTo>
                <a:lnTo>
                  <a:pt x="638682" y="54609"/>
                </a:lnTo>
                <a:lnTo>
                  <a:pt x="640023" y="54609"/>
                </a:lnTo>
                <a:lnTo>
                  <a:pt x="648081" y="49911"/>
                </a:lnTo>
                <a:lnTo>
                  <a:pt x="639827" y="45084"/>
                </a:lnTo>
                <a:close/>
              </a:path>
              <a:path w="648335" h="100329">
                <a:moveTo>
                  <a:pt x="636269" y="45719"/>
                </a:moveTo>
                <a:lnTo>
                  <a:pt x="629194" y="49847"/>
                </a:lnTo>
                <a:lnTo>
                  <a:pt x="636269" y="53975"/>
                </a:lnTo>
                <a:lnTo>
                  <a:pt x="636269" y="45719"/>
                </a:lnTo>
                <a:close/>
              </a:path>
              <a:path w="648335" h="100329">
                <a:moveTo>
                  <a:pt x="638682" y="45719"/>
                </a:moveTo>
                <a:lnTo>
                  <a:pt x="636269" y="45719"/>
                </a:lnTo>
                <a:lnTo>
                  <a:pt x="636269" y="53975"/>
                </a:lnTo>
                <a:lnTo>
                  <a:pt x="638682" y="53975"/>
                </a:lnTo>
                <a:lnTo>
                  <a:pt x="638682" y="45719"/>
                </a:lnTo>
                <a:close/>
              </a:path>
              <a:path w="648335" h="100329">
                <a:moveTo>
                  <a:pt x="562609" y="0"/>
                </a:moveTo>
                <a:lnTo>
                  <a:pt x="559688" y="762"/>
                </a:lnTo>
                <a:lnTo>
                  <a:pt x="558292" y="3048"/>
                </a:lnTo>
                <a:lnTo>
                  <a:pt x="557021" y="5333"/>
                </a:lnTo>
                <a:lnTo>
                  <a:pt x="557783" y="8255"/>
                </a:lnTo>
                <a:lnTo>
                  <a:pt x="560069" y="9525"/>
                </a:lnTo>
                <a:lnTo>
                  <a:pt x="629194" y="49847"/>
                </a:lnTo>
                <a:lnTo>
                  <a:pt x="636269" y="45719"/>
                </a:lnTo>
                <a:lnTo>
                  <a:pt x="638682" y="45719"/>
                </a:lnTo>
                <a:lnTo>
                  <a:pt x="638682" y="45084"/>
                </a:lnTo>
                <a:lnTo>
                  <a:pt x="639827" y="45084"/>
                </a:lnTo>
                <a:lnTo>
                  <a:pt x="564895" y="1269"/>
                </a:lnTo>
                <a:lnTo>
                  <a:pt x="56260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3915" y="5516879"/>
            <a:ext cx="648335" cy="100330"/>
          </a:xfrm>
          <a:custGeom>
            <a:avLst/>
            <a:gdLst/>
            <a:ahLst/>
            <a:cxnLst/>
            <a:rect l="l" t="t" r="r" b="b"/>
            <a:pathLst>
              <a:path w="648335" h="100329">
                <a:moveTo>
                  <a:pt x="629065" y="49973"/>
                </a:moveTo>
                <a:lnTo>
                  <a:pt x="559943" y="90271"/>
                </a:lnTo>
                <a:lnTo>
                  <a:pt x="557784" y="91605"/>
                </a:lnTo>
                <a:lnTo>
                  <a:pt x="556895" y="94513"/>
                </a:lnTo>
                <a:lnTo>
                  <a:pt x="558292" y="96786"/>
                </a:lnTo>
                <a:lnTo>
                  <a:pt x="559562" y="99060"/>
                </a:lnTo>
                <a:lnTo>
                  <a:pt x="562483" y="99822"/>
                </a:lnTo>
                <a:lnTo>
                  <a:pt x="639804" y="54737"/>
                </a:lnTo>
                <a:lnTo>
                  <a:pt x="638556" y="54737"/>
                </a:lnTo>
                <a:lnTo>
                  <a:pt x="638556" y="54102"/>
                </a:lnTo>
                <a:lnTo>
                  <a:pt x="636143" y="54102"/>
                </a:lnTo>
                <a:lnTo>
                  <a:pt x="629065" y="49973"/>
                </a:lnTo>
                <a:close/>
              </a:path>
              <a:path w="648335" h="100329">
                <a:moveTo>
                  <a:pt x="620903" y="45212"/>
                </a:moveTo>
                <a:lnTo>
                  <a:pt x="0" y="45212"/>
                </a:lnTo>
                <a:lnTo>
                  <a:pt x="0" y="54737"/>
                </a:lnTo>
                <a:lnTo>
                  <a:pt x="620894" y="54737"/>
                </a:lnTo>
                <a:lnTo>
                  <a:pt x="629065" y="49973"/>
                </a:lnTo>
                <a:lnTo>
                  <a:pt x="620903" y="45212"/>
                </a:lnTo>
                <a:close/>
              </a:path>
              <a:path w="648335" h="100329">
                <a:moveTo>
                  <a:pt x="640011" y="45212"/>
                </a:moveTo>
                <a:lnTo>
                  <a:pt x="638556" y="45212"/>
                </a:lnTo>
                <a:lnTo>
                  <a:pt x="638556" y="54737"/>
                </a:lnTo>
                <a:lnTo>
                  <a:pt x="639804" y="54737"/>
                </a:lnTo>
                <a:lnTo>
                  <a:pt x="648081" y="49911"/>
                </a:lnTo>
                <a:lnTo>
                  <a:pt x="640011" y="45212"/>
                </a:lnTo>
                <a:close/>
              </a:path>
              <a:path w="648335" h="100329">
                <a:moveTo>
                  <a:pt x="636143" y="45847"/>
                </a:moveTo>
                <a:lnTo>
                  <a:pt x="629065" y="49973"/>
                </a:lnTo>
                <a:lnTo>
                  <a:pt x="636143" y="54102"/>
                </a:lnTo>
                <a:lnTo>
                  <a:pt x="636143" y="45847"/>
                </a:lnTo>
                <a:close/>
              </a:path>
              <a:path w="648335" h="100329">
                <a:moveTo>
                  <a:pt x="638556" y="45847"/>
                </a:moveTo>
                <a:lnTo>
                  <a:pt x="636143" y="45847"/>
                </a:lnTo>
                <a:lnTo>
                  <a:pt x="636143" y="54102"/>
                </a:lnTo>
                <a:lnTo>
                  <a:pt x="638556" y="54102"/>
                </a:lnTo>
                <a:lnTo>
                  <a:pt x="638556" y="45847"/>
                </a:lnTo>
                <a:close/>
              </a:path>
              <a:path w="648335" h="100329">
                <a:moveTo>
                  <a:pt x="562483" y="0"/>
                </a:moveTo>
                <a:lnTo>
                  <a:pt x="559562" y="762"/>
                </a:lnTo>
                <a:lnTo>
                  <a:pt x="558292" y="3048"/>
                </a:lnTo>
                <a:lnTo>
                  <a:pt x="556895" y="5334"/>
                </a:lnTo>
                <a:lnTo>
                  <a:pt x="557784" y="8255"/>
                </a:lnTo>
                <a:lnTo>
                  <a:pt x="559943" y="9652"/>
                </a:lnTo>
                <a:lnTo>
                  <a:pt x="629065" y="49973"/>
                </a:lnTo>
                <a:lnTo>
                  <a:pt x="636143" y="45847"/>
                </a:lnTo>
                <a:lnTo>
                  <a:pt x="638556" y="45847"/>
                </a:lnTo>
                <a:lnTo>
                  <a:pt x="638556" y="45212"/>
                </a:lnTo>
                <a:lnTo>
                  <a:pt x="640011" y="45212"/>
                </a:lnTo>
                <a:lnTo>
                  <a:pt x="564769" y="1397"/>
                </a:lnTo>
                <a:lnTo>
                  <a:pt x="56248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3915" y="5899391"/>
            <a:ext cx="648335" cy="100330"/>
          </a:xfrm>
          <a:custGeom>
            <a:avLst/>
            <a:gdLst/>
            <a:ahLst/>
            <a:cxnLst/>
            <a:rect l="l" t="t" r="r" b="b"/>
            <a:pathLst>
              <a:path w="648335" h="100329">
                <a:moveTo>
                  <a:pt x="629089" y="49885"/>
                </a:moveTo>
                <a:lnTo>
                  <a:pt x="559943" y="90220"/>
                </a:lnTo>
                <a:lnTo>
                  <a:pt x="557784" y="91554"/>
                </a:lnTo>
                <a:lnTo>
                  <a:pt x="556895" y="94462"/>
                </a:lnTo>
                <a:lnTo>
                  <a:pt x="558292" y="96735"/>
                </a:lnTo>
                <a:lnTo>
                  <a:pt x="559562" y="99009"/>
                </a:lnTo>
                <a:lnTo>
                  <a:pt x="562483" y="99771"/>
                </a:lnTo>
                <a:lnTo>
                  <a:pt x="639909" y="54648"/>
                </a:lnTo>
                <a:lnTo>
                  <a:pt x="638556" y="54648"/>
                </a:lnTo>
                <a:lnTo>
                  <a:pt x="638556" y="54000"/>
                </a:lnTo>
                <a:lnTo>
                  <a:pt x="636143" y="54000"/>
                </a:lnTo>
                <a:lnTo>
                  <a:pt x="629089" y="49885"/>
                </a:lnTo>
                <a:close/>
              </a:path>
              <a:path w="648335" h="100329">
                <a:moveTo>
                  <a:pt x="620924" y="45123"/>
                </a:moveTo>
                <a:lnTo>
                  <a:pt x="0" y="45123"/>
                </a:lnTo>
                <a:lnTo>
                  <a:pt x="0" y="54648"/>
                </a:lnTo>
                <a:lnTo>
                  <a:pt x="620924" y="54648"/>
                </a:lnTo>
                <a:lnTo>
                  <a:pt x="629089" y="49885"/>
                </a:lnTo>
                <a:lnTo>
                  <a:pt x="620924" y="45123"/>
                </a:lnTo>
                <a:close/>
              </a:path>
              <a:path w="648335" h="100329">
                <a:moveTo>
                  <a:pt x="639911" y="45123"/>
                </a:moveTo>
                <a:lnTo>
                  <a:pt x="638556" y="45123"/>
                </a:lnTo>
                <a:lnTo>
                  <a:pt x="638556" y="54648"/>
                </a:lnTo>
                <a:lnTo>
                  <a:pt x="639909" y="54648"/>
                </a:lnTo>
                <a:lnTo>
                  <a:pt x="648081" y="49885"/>
                </a:lnTo>
                <a:lnTo>
                  <a:pt x="639911" y="45123"/>
                </a:lnTo>
                <a:close/>
              </a:path>
              <a:path w="648335" h="100329">
                <a:moveTo>
                  <a:pt x="636143" y="45770"/>
                </a:moveTo>
                <a:lnTo>
                  <a:pt x="629089" y="49885"/>
                </a:lnTo>
                <a:lnTo>
                  <a:pt x="636143" y="54000"/>
                </a:lnTo>
                <a:lnTo>
                  <a:pt x="636143" y="45770"/>
                </a:lnTo>
                <a:close/>
              </a:path>
              <a:path w="648335" h="100329">
                <a:moveTo>
                  <a:pt x="638556" y="45770"/>
                </a:moveTo>
                <a:lnTo>
                  <a:pt x="636143" y="45770"/>
                </a:lnTo>
                <a:lnTo>
                  <a:pt x="636143" y="54000"/>
                </a:lnTo>
                <a:lnTo>
                  <a:pt x="638556" y="54000"/>
                </a:lnTo>
                <a:lnTo>
                  <a:pt x="638556" y="45770"/>
                </a:lnTo>
                <a:close/>
              </a:path>
              <a:path w="648335" h="100329">
                <a:moveTo>
                  <a:pt x="562483" y="0"/>
                </a:moveTo>
                <a:lnTo>
                  <a:pt x="559562" y="761"/>
                </a:lnTo>
                <a:lnTo>
                  <a:pt x="558292" y="3035"/>
                </a:lnTo>
                <a:lnTo>
                  <a:pt x="556895" y="5308"/>
                </a:lnTo>
                <a:lnTo>
                  <a:pt x="557784" y="8229"/>
                </a:lnTo>
                <a:lnTo>
                  <a:pt x="559943" y="9550"/>
                </a:lnTo>
                <a:lnTo>
                  <a:pt x="629089" y="49885"/>
                </a:lnTo>
                <a:lnTo>
                  <a:pt x="636143" y="45770"/>
                </a:lnTo>
                <a:lnTo>
                  <a:pt x="638556" y="45770"/>
                </a:lnTo>
                <a:lnTo>
                  <a:pt x="638556" y="45123"/>
                </a:lnTo>
                <a:lnTo>
                  <a:pt x="639911" y="45123"/>
                </a:lnTo>
                <a:lnTo>
                  <a:pt x="56248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82" y="129400"/>
            <a:ext cx="7416800" cy="6535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50" name="Picture 2" descr="Image result for tick cor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006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7980" y="404685"/>
            <a:ext cx="6716395" cy="5967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2" descr="Image result for tick cor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2475" y="1519555"/>
            <a:ext cx="2557780" cy="64135"/>
          </a:xfrm>
          <a:custGeom>
            <a:avLst/>
            <a:gdLst/>
            <a:ahLst/>
            <a:cxnLst/>
            <a:rect l="l" t="t" r="r" b="b"/>
            <a:pathLst>
              <a:path w="2557779" h="64134">
                <a:moveTo>
                  <a:pt x="0" y="0"/>
                </a:moveTo>
                <a:lnTo>
                  <a:pt x="2557272" y="0"/>
                </a:lnTo>
                <a:lnTo>
                  <a:pt x="2557272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53314"/>
            <a:ext cx="7940040" cy="481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algn="ctr">
              <a:lnSpc>
                <a:spcPts val="4765"/>
              </a:lnSpc>
            </a:pPr>
            <a:r>
              <a:rPr sz="4000" spc="-10" dirty="0">
                <a:latin typeface="Cooper Black"/>
                <a:cs typeface="Cooper Black"/>
              </a:rPr>
              <a:t>Grammar </a:t>
            </a:r>
            <a:r>
              <a:rPr sz="4000" spc="-5" dirty="0">
                <a:latin typeface="Cooper Black"/>
                <a:cs typeface="Cooper Black"/>
              </a:rPr>
              <a:t>and</a:t>
            </a:r>
            <a:r>
              <a:rPr sz="4000" spc="-4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Punctuation</a:t>
            </a:r>
            <a:endParaRPr sz="4000">
              <a:latin typeface="Cooper Black"/>
              <a:cs typeface="Cooper Black"/>
            </a:endParaRPr>
          </a:p>
          <a:p>
            <a:pPr marL="131445" algn="ctr">
              <a:lnSpc>
                <a:spcPts val="4765"/>
              </a:lnSpc>
            </a:pPr>
            <a:r>
              <a:rPr sz="4000" spc="-10" dirty="0">
                <a:latin typeface="Cooper Black"/>
                <a:cs typeface="Cooper Black"/>
              </a:rPr>
              <a:t>Sentences</a:t>
            </a:r>
            <a:endParaRPr sz="4000">
              <a:latin typeface="Cooper Black"/>
              <a:cs typeface="Cooper Black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6235" algn="l"/>
              </a:tabLst>
            </a:pPr>
            <a:r>
              <a:rPr sz="4000" spc="-15" dirty="0">
                <a:latin typeface="Cooper Black"/>
                <a:cs typeface="Cooper Black"/>
              </a:rPr>
              <a:t>There </a:t>
            </a:r>
            <a:r>
              <a:rPr sz="4000" spc="-20" dirty="0">
                <a:latin typeface="Cooper Black"/>
                <a:cs typeface="Cooper Black"/>
              </a:rPr>
              <a:t>are </a:t>
            </a:r>
            <a:r>
              <a:rPr sz="4000" spc="-5" dirty="0">
                <a:latin typeface="Cooper Black"/>
                <a:cs typeface="Cooper Black"/>
              </a:rPr>
              <a:t>4 types of</a:t>
            </a:r>
            <a:r>
              <a:rPr sz="4000" spc="2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sentence.</a:t>
            </a:r>
            <a:endParaRPr sz="4000">
              <a:latin typeface="Cooper Black"/>
              <a:cs typeface="Cooper Black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813435" algn="l"/>
              </a:tabLst>
            </a:pPr>
            <a:r>
              <a:rPr sz="4000" spc="-5" dirty="0">
                <a:solidFill>
                  <a:srgbClr val="FF0000"/>
                </a:solidFill>
                <a:latin typeface="Cooper Black"/>
                <a:cs typeface="Cooper Black"/>
              </a:rPr>
              <a:t>Statement</a:t>
            </a:r>
            <a:endParaRPr sz="4000">
              <a:latin typeface="Cooper Black"/>
              <a:cs typeface="Cooper Black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813435" algn="l"/>
              </a:tabLst>
            </a:pPr>
            <a:r>
              <a:rPr sz="4000" spc="-5" dirty="0">
                <a:solidFill>
                  <a:srgbClr val="FF0000"/>
                </a:solidFill>
                <a:latin typeface="Cooper Black"/>
                <a:cs typeface="Cooper Black"/>
              </a:rPr>
              <a:t>Question</a:t>
            </a:r>
            <a:endParaRPr sz="4000">
              <a:latin typeface="Cooper Black"/>
              <a:cs typeface="Cooper Black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813435" algn="l"/>
              </a:tabLst>
            </a:pPr>
            <a:r>
              <a:rPr sz="4000" spc="-5" dirty="0">
                <a:solidFill>
                  <a:srgbClr val="FF0000"/>
                </a:solidFill>
                <a:latin typeface="Cooper Black"/>
                <a:cs typeface="Cooper Black"/>
              </a:rPr>
              <a:t>Command</a:t>
            </a:r>
            <a:endParaRPr sz="4000">
              <a:latin typeface="Cooper Black"/>
              <a:cs typeface="Cooper Black"/>
            </a:endParaRPr>
          </a:p>
          <a:p>
            <a:pPr marL="812800" lvl="1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813435" algn="l"/>
              </a:tabLst>
            </a:pPr>
            <a:r>
              <a:rPr sz="4000" spc="-15" dirty="0">
                <a:solidFill>
                  <a:srgbClr val="FF0000"/>
                </a:solidFill>
                <a:latin typeface="Cooper Black"/>
                <a:cs typeface="Cooper Black"/>
              </a:rPr>
              <a:t>Exclamation</a:t>
            </a:r>
            <a:endParaRPr sz="400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13407"/>
            <a:ext cx="6443980" cy="372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lphaUcPeriod"/>
              <a:tabLst>
                <a:tab pos="470534" algn="l"/>
              </a:tabLst>
            </a:pPr>
            <a:r>
              <a:rPr sz="3200" dirty="0">
                <a:latin typeface="Comic Sans MS"/>
                <a:cs typeface="Comic Sans MS"/>
              </a:rPr>
              <a:t>Did you </a:t>
            </a:r>
            <a:r>
              <a:rPr sz="3200" spc="-5" dirty="0">
                <a:latin typeface="Comic Sans MS"/>
                <a:cs typeface="Comic Sans MS"/>
              </a:rPr>
              <a:t>empty the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dishwasher?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mic Sans MS"/>
              <a:buAutoNum type="alphaUcPeriod"/>
            </a:pPr>
            <a:endParaRPr sz="4000" dirty="0">
              <a:latin typeface="Times New Roman"/>
              <a:cs typeface="Times New Roman"/>
            </a:endParaRPr>
          </a:p>
          <a:p>
            <a:pPr marL="491490" indent="-478790">
              <a:lnSpc>
                <a:spcPct val="100000"/>
              </a:lnSpc>
              <a:buAutoNum type="alphaUcPeriod"/>
              <a:tabLst>
                <a:tab pos="492125" algn="l"/>
              </a:tabLst>
            </a:pPr>
            <a:r>
              <a:rPr sz="3200" dirty="0">
                <a:latin typeface="Comic Sans MS"/>
                <a:cs typeface="Comic Sans MS"/>
              </a:rPr>
              <a:t>You’ve emptied </a:t>
            </a:r>
            <a:r>
              <a:rPr sz="3200" spc="-5" dirty="0">
                <a:latin typeface="Comic Sans MS"/>
                <a:cs typeface="Comic Sans MS"/>
              </a:rPr>
              <a:t>the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dishwasher!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mic Sans MS"/>
              <a:buAutoNum type="alphaUcPeriod"/>
            </a:pPr>
            <a:endParaRPr sz="4000" dirty="0">
              <a:latin typeface="Times New Roman"/>
              <a:cs typeface="Times New Roman"/>
            </a:endParaRPr>
          </a:p>
          <a:p>
            <a:pPr marL="481330" indent="-468630">
              <a:lnSpc>
                <a:spcPct val="100000"/>
              </a:lnSpc>
              <a:buAutoNum type="alphaUcPeriod"/>
              <a:tabLst>
                <a:tab pos="481965" algn="l"/>
              </a:tabLst>
            </a:pPr>
            <a:r>
              <a:rPr sz="3200" dirty="0">
                <a:latin typeface="Comic Sans MS"/>
                <a:cs typeface="Comic Sans MS"/>
              </a:rPr>
              <a:t>Empty the</a:t>
            </a:r>
            <a:r>
              <a:rPr sz="3200" spc="-9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dishwasher.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Comic Sans MS"/>
              <a:buAutoNum type="alphaUcPeriod"/>
            </a:pPr>
            <a:endParaRPr sz="4000" dirty="0">
              <a:latin typeface="Times New Roman"/>
              <a:cs typeface="Times New Roman"/>
            </a:endParaRPr>
          </a:p>
          <a:p>
            <a:pPr marL="529590" indent="-516890">
              <a:lnSpc>
                <a:spcPct val="100000"/>
              </a:lnSpc>
              <a:buAutoNum type="alphaUcPeriod"/>
              <a:tabLst>
                <a:tab pos="530225" algn="l"/>
              </a:tabLst>
            </a:pPr>
            <a:r>
              <a:rPr sz="3200" spc="5" dirty="0">
                <a:latin typeface="Comic Sans MS"/>
                <a:cs typeface="Comic Sans MS"/>
              </a:rPr>
              <a:t>You </a:t>
            </a:r>
            <a:r>
              <a:rPr sz="3200" spc="-5" dirty="0">
                <a:latin typeface="Comic Sans MS"/>
                <a:cs typeface="Comic Sans MS"/>
              </a:rPr>
              <a:t>did </a:t>
            </a:r>
            <a:r>
              <a:rPr sz="3200" dirty="0">
                <a:latin typeface="Comic Sans MS"/>
                <a:cs typeface="Comic Sans MS"/>
              </a:rPr>
              <a:t>empty the</a:t>
            </a:r>
            <a:r>
              <a:rPr sz="3200" spc="-9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dishwasher.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0" y="205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Question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Exclamation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26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Command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533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Statement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Grammar </a:t>
            </a:r>
            <a:r>
              <a:rPr sz="4000" spc="-5" dirty="0">
                <a:latin typeface="Cooper Black"/>
                <a:cs typeface="Cooper Black"/>
              </a:rPr>
              <a:t>and</a:t>
            </a:r>
            <a:r>
              <a:rPr sz="4000" spc="-3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Punctuation</a:t>
            </a:r>
            <a:endParaRPr sz="4000">
              <a:latin typeface="Cooper Black"/>
              <a:cs typeface="Cooper Black"/>
            </a:endParaRPr>
          </a:p>
          <a:p>
            <a:pPr marL="1905"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Punctuation</a:t>
            </a:r>
            <a:endParaRPr sz="4000">
              <a:latin typeface="Cooper Black"/>
              <a:cs typeface="Cooper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8719" y="1223899"/>
            <a:ext cx="3226435" cy="64135"/>
          </a:xfrm>
          <a:custGeom>
            <a:avLst/>
            <a:gdLst/>
            <a:ahLst/>
            <a:cxnLst/>
            <a:rect l="l" t="t" r="r" b="b"/>
            <a:pathLst>
              <a:path w="3226435" h="64134">
                <a:moveTo>
                  <a:pt x="0" y="0"/>
                </a:moveTo>
                <a:lnTo>
                  <a:pt x="3226308" y="0"/>
                </a:lnTo>
                <a:lnTo>
                  <a:pt x="3226308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461389"/>
            <a:ext cx="6532245" cy="470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ooper Black"/>
                <a:cs typeface="Cooper Black"/>
              </a:rPr>
              <a:t>Full</a:t>
            </a:r>
            <a:r>
              <a:rPr sz="2000" spc="-95" dirty="0">
                <a:latin typeface="Cooper Black"/>
                <a:cs typeface="Cooper Black"/>
              </a:rPr>
              <a:t> </a:t>
            </a:r>
            <a:r>
              <a:rPr sz="2000" spc="-5" dirty="0">
                <a:latin typeface="Cooper Black"/>
                <a:cs typeface="Cooper Black"/>
              </a:rPr>
              <a:t>stops</a:t>
            </a:r>
            <a:endParaRPr sz="2000">
              <a:latin typeface="Cooper Black"/>
              <a:cs typeface="Cooper Black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I go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to</a:t>
            </a:r>
            <a:r>
              <a:rPr sz="2000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school.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ooper Black"/>
                <a:cs typeface="Cooper Black"/>
              </a:rPr>
              <a:t>Capital</a:t>
            </a:r>
            <a:r>
              <a:rPr sz="2000" spc="-90" dirty="0">
                <a:latin typeface="Cooper Black"/>
                <a:cs typeface="Cooper Black"/>
              </a:rPr>
              <a:t> </a:t>
            </a:r>
            <a:r>
              <a:rPr sz="2000" spc="-10" dirty="0">
                <a:latin typeface="Cooper Black"/>
                <a:cs typeface="Cooper Black"/>
              </a:rPr>
              <a:t>Letters</a:t>
            </a:r>
            <a:endParaRPr sz="2000">
              <a:latin typeface="Cooper Black"/>
              <a:cs typeface="Cooper Black"/>
            </a:endParaRPr>
          </a:p>
          <a:p>
            <a:pPr marL="76200">
              <a:lnSpc>
                <a:spcPct val="100000"/>
              </a:lnSpc>
              <a:spcBef>
                <a:spcPts val="465"/>
              </a:spcBef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Come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to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my house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and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you can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play with</a:t>
            </a:r>
            <a:r>
              <a:rPr sz="2000" spc="-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Sarah</a:t>
            </a:r>
            <a:r>
              <a:rPr sz="2000" spc="-5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ooper Black"/>
                <a:cs typeface="Cooper Black"/>
              </a:rPr>
              <a:t>Question</a:t>
            </a:r>
            <a:r>
              <a:rPr sz="2000" spc="-125" dirty="0">
                <a:latin typeface="Cooper Black"/>
                <a:cs typeface="Cooper Black"/>
              </a:rPr>
              <a:t> </a:t>
            </a:r>
            <a:r>
              <a:rPr sz="2000" spc="-15" dirty="0">
                <a:latin typeface="Cooper Black"/>
                <a:cs typeface="Cooper Black"/>
              </a:rPr>
              <a:t>marks</a:t>
            </a:r>
            <a:endParaRPr sz="2000">
              <a:latin typeface="Cooper Black"/>
              <a:cs typeface="Cooper Black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spc="5" dirty="0">
                <a:solidFill>
                  <a:srgbClr val="FF0000"/>
                </a:solidFill>
                <a:latin typeface="Comic Sans MS"/>
                <a:cs typeface="Comic Sans MS"/>
              </a:rPr>
              <a:t>Will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you go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with</a:t>
            </a:r>
            <a:r>
              <a:rPr sz="2000" spc="-1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me?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ooper Black"/>
                <a:cs typeface="Cooper Black"/>
              </a:rPr>
              <a:t>Exclamation</a:t>
            </a:r>
            <a:r>
              <a:rPr sz="2000" spc="-110" dirty="0">
                <a:latin typeface="Cooper Black"/>
                <a:cs typeface="Cooper Black"/>
              </a:rPr>
              <a:t> </a:t>
            </a:r>
            <a:r>
              <a:rPr sz="2000" spc="-15" dirty="0">
                <a:latin typeface="Cooper Black"/>
                <a:cs typeface="Cooper Black"/>
              </a:rPr>
              <a:t>marks</a:t>
            </a:r>
            <a:endParaRPr sz="2000">
              <a:latin typeface="Cooper Black"/>
              <a:cs typeface="Cooper Black"/>
            </a:endParaRPr>
          </a:p>
          <a:p>
            <a:pPr marR="4110990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Hi! It’s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great</a:t>
            </a:r>
            <a:r>
              <a:rPr sz="2000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here!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ooper Black"/>
                <a:cs typeface="Cooper Black"/>
              </a:rPr>
              <a:t>Commas</a:t>
            </a:r>
            <a:endParaRPr sz="2000">
              <a:latin typeface="Cooper Black"/>
              <a:cs typeface="Cooper Black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My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interests include reading,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cooking,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dogs and</a:t>
            </a:r>
            <a:r>
              <a:rPr sz="2000" spc="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horses</a:t>
            </a:r>
            <a:r>
              <a:rPr sz="2000" spc="-5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541" y="260616"/>
            <a:ext cx="8031860" cy="6299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Image result for tick cor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6576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Grammar </a:t>
            </a:r>
            <a:r>
              <a:rPr sz="4000" spc="-5" dirty="0">
                <a:latin typeface="Cooper Black"/>
                <a:cs typeface="Cooper Black"/>
              </a:rPr>
              <a:t>and</a:t>
            </a:r>
            <a:r>
              <a:rPr sz="4000" spc="-4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Punctuation</a:t>
            </a:r>
            <a:endParaRPr sz="4000">
              <a:latin typeface="Cooper Black"/>
              <a:cs typeface="Cooper Black"/>
            </a:endParaRPr>
          </a:p>
          <a:p>
            <a:pPr marL="0"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Apostrophes</a:t>
            </a:r>
            <a:endParaRPr sz="4000">
              <a:latin typeface="Cooper Black"/>
              <a:cs typeface="Cooper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9095" y="1223899"/>
            <a:ext cx="3305810" cy="64135"/>
          </a:xfrm>
          <a:custGeom>
            <a:avLst/>
            <a:gdLst/>
            <a:ahLst/>
            <a:cxnLst/>
            <a:rect l="l" t="t" r="r" b="b"/>
            <a:pathLst>
              <a:path w="3305810" h="64134">
                <a:moveTo>
                  <a:pt x="0" y="0"/>
                </a:moveTo>
                <a:lnTo>
                  <a:pt x="3305555" y="0"/>
                </a:lnTo>
                <a:lnTo>
                  <a:pt x="3305555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1298702"/>
            <a:ext cx="6572884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981575" algn="l"/>
              </a:tabLst>
            </a:pPr>
            <a:r>
              <a:rPr sz="3200" dirty="0">
                <a:latin typeface="Cooper Black"/>
                <a:cs typeface="Cooper Black"/>
              </a:rPr>
              <a:t>Apo</a:t>
            </a:r>
            <a:r>
              <a:rPr sz="3200" spc="10" dirty="0">
                <a:latin typeface="Cooper Black"/>
                <a:cs typeface="Cooper Black"/>
              </a:rPr>
              <a:t>s</a:t>
            </a:r>
            <a:r>
              <a:rPr sz="3200" dirty="0">
                <a:latin typeface="Cooper Black"/>
                <a:cs typeface="Cooper Black"/>
              </a:rPr>
              <a:t>t</a:t>
            </a:r>
            <a:r>
              <a:rPr sz="3200" spc="-30" dirty="0">
                <a:latin typeface="Cooper Black"/>
                <a:cs typeface="Cooper Black"/>
              </a:rPr>
              <a:t>r</a:t>
            </a:r>
            <a:r>
              <a:rPr sz="3200" spc="-5" dirty="0">
                <a:latin typeface="Cooper Black"/>
                <a:cs typeface="Cooper Black"/>
              </a:rPr>
              <a:t>op</a:t>
            </a:r>
            <a:r>
              <a:rPr sz="3200" spc="-10" dirty="0">
                <a:latin typeface="Cooper Black"/>
                <a:cs typeface="Cooper Black"/>
              </a:rPr>
              <a:t>h</a:t>
            </a:r>
            <a:r>
              <a:rPr sz="3200" spc="-5" dirty="0">
                <a:latin typeface="Cooper Black"/>
                <a:cs typeface="Cooper Black"/>
              </a:rPr>
              <a:t>e</a:t>
            </a:r>
            <a:r>
              <a:rPr sz="3200" dirty="0">
                <a:latin typeface="Cooper Black"/>
                <a:cs typeface="Cooper Black"/>
              </a:rPr>
              <a:t>s</a:t>
            </a:r>
            <a:r>
              <a:rPr sz="3200" spc="-30" dirty="0">
                <a:latin typeface="Cooper Black"/>
                <a:cs typeface="Cooper Black"/>
              </a:rPr>
              <a:t> </a:t>
            </a:r>
            <a:r>
              <a:rPr sz="3200" spc="-5" dirty="0">
                <a:latin typeface="Cooper Black"/>
                <a:cs typeface="Cooper Black"/>
              </a:rPr>
              <a:t>indica</a:t>
            </a:r>
            <a:r>
              <a:rPr sz="3200" spc="-15" dirty="0">
                <a:latin typeface="Cooper Black"/>
                <a:cs typeface="Cooper Black"/>
              </a:rPr>
              <a:t>t</a:t>
            </a:r>
            <a:r>
              <a:rPr sz="3200" dirty="0">
                <a:latin typeface="Cooper Black"/>
                <a:cs typeface="Cooper Black"/>
              </a:rPr>
              <a:t>e	</a:t>
            </a:r>
            <a:r>
              <a:rPr sz="3200" spc="-5" dirty="0">
                <a:latin typeface="Cooper Black"/>
                <a:cs typeface="Cooper Black"/>
              </a:rPr>
              <a:t>mi</a:t>
            </a:r>
            <a:r>
              <a:rPr sz="3200" spc="-10" dirty="0">
                <a:latin typeface="Cooper Black"/>
                <a:cs typeface="Cooper Black"/>
              </a:rPr>
              <a:t>s</a:t>
            </a:r>
            <a:r>
              <a:rPr sz="3200" dirty="0">
                <a:latin typeface="Cooper Black"/>
                <a:cs typeface="Cooper Black"/>
              </a:rPr>
              <a:t>sing  </a:t>
            </a:r>
            <a:r>
              <a:rPr sz="3200" spc="-5" dirty="0">
                <a:latin typeface="Cooper Black"/>
                <a:cs typeface="Cooper Black"/>
              </a:rPr>
              <a:t>letters/contractions.</a:t>
            </a:r>
            <a:endParaRPr sz="3200">
              <a:latin typeface="Cooper Black"/>
              <a:cs typeface="Cooper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0001" y="2952496"/>
            <a:ext cx="1230630" cy="10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not</a:t>
            </a:r>
            <a:endParaRPr sz="3200">
              <a:latin typeface="Comic Sans MS"/>
              <a:cs typeface="Comic Sans MS"/>
            </a:endParaRPr>
          </a:p>
          <a:p>
            <a:pPr marL="25781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3200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will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5793" y="2952496"/>
            <a:ext cx="815340" cy="10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indent="-28575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isn’t</a:t>
            </a:r>
            <a:endParaRPr sz="3200">
              <a:latin typeface="Comic Sans MS"/>
              <a:cs typeface="Comic Sans MS"/>
            </a:endParaRPr>
          </a:p>
          <a:p>
            <a:pPr marL="4064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I’ll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4713351"/>
            <a:ext cx="7186295" cy="167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oper Black"/>
                <a:cs typeface="Cooper Black"/>
              </a:rPr>
              <a:t>Apostrophes indicate</a:t>
            </a:r>
            <a:r>
              <a:rPr sz="3200" spc="-30" dirty="0">
                <a:latin typeface="Cooper Black"/>
                <a:cs typeface="Cooper Black"/>
              </a:rPr>
              <a:t> </a:t>
            </a:r>
            <a:r>
              <a:rPr sz="3200" spc="-5" dirty="0">
                <a:latin typeface="Cooper Black"/>
                <a:cs typeface="Cooper Black"/>
              </a:rPr>
              <a:t>possession.</a:t>
            </a:r>
            <a:endParaRPr sz="3200">
              <a:latin typeface="Cooper Black"/>
              <a:cs typeface="Cooper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00">
              <a:latin typeface="Times New Roman"/>
              <a:cs typeface="Times New Roman"/>
            </a:endParaRPr>
          </a:p>
          <a:p>
            <a:pPr marL="3063875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the dog’s</a:t>
            </a:r>
            <a:r>
              <a:rPr sz="3200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bowl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3272" y="3235070"/>
            <a:ext cx="936625" cy="100330"/>
          </a:xfrm>
          <a:custGeom>
            <a:avLst/>
            <a:gdLst/>
            <a:ahLst/>
            <a:cxnLst/>
            <a:rect l="l" t="t" r="r" b="b"/>
            <a:pathLst>
              <a:path w="936625" h="100329">
                <a:moveTo>
                  <a:pt x="917339" y="49910"/>
                </a:moveTo>
                <a:lnTo>
                  <a:pt x="848105" y="90296"/>
                </a:lnTo>
                <a:lnTo>
                  <a:pt x="845819" y="91566"/>
                </a:lnTo>
                <a:lnTo>
                  <a:pt x="845057" y="94487"/>
                </a:lnTo>
                <a:lnTo>
                  <a:pt x="846454" y="96774"/>
                </a:lnTo>
                <a:lnTo>
                  <a:pt x="847725" y="99059"/>
                </a:lnTo>
                <a:lnTo>
                  <a:pt x="850646" y="99821"/>
                </a:lnTo>
                <a:lnTo>
                  <a:pt x="852931" y="98425"/>
                </a:lnTo>
                <a:lnTo>
                  <a:pt x="927842" y="54737"/>
                </a:lnTo>
                <a:lnTo>
                  <a:pt x="926718" y="54737"/>
                </a:lnTo>
                <a:lnTo>
                  <a:pt x="926718" y="53975"/>
                </a:lnTo>
                <a:lnTo>
                  <a:pt x="924305" y="53975"/>
                </a:lnTo>
                <a:lnTo>
                  <a:pt x="917339" y="49910"/>
                </a:lnTo>
                <a:close/>
              </a:path>
              <a:path w="936625" h="100329">
                <a:moveTo>
                  <a:pt x="909283" y="45212"/>
                </a:moveTo>
                <a:lnTo>
                  <a:pt x="0" y="45212"/>
                </a:lnTo>
                <a:lnTo>
                  <a:pt x="0" y="54737"/>
                </a:lnTo>
                <a:lnTo>
                  <a:pt x="909065" y="54737"/>
                </a:lnTo>
                <a:lnTo>
                  <a:pt x="917339" y="49910"/>
                </a:lnTo>
                <a:lnTo>
                  <a:pt x="909283" y="45212"/>
                </a:lnTo>
                <a:close/>
              </a:path>
              <a:path w="936625" h="100329">
                <a:moveTo>
                  <a:pt x="928059" y="45212"/>
                </a:moveTo>
                <a:lnTo>
                  <a:pt x="926718" y="45212"/>
                </a:lnTo>
                <a:lnTo>
                  <a:pt x="926718" y="54737"/>
                </a:lnTo>
                <a:lnTo>
                  <a:pt x="927842" y="54737"/>
                </a:lnTo>
                <a:lnTo>
                  <a:pt x="936116" y="49911"/>
                </a:lnTo>
                <a:lnTo>
                  <a:pt x="928059" y="45212"/>
                </a:lnTo>
                <a:close/>
              </a:path>
              <a:path w="936625" h="100329">
                <a:moveTo>
                  <a:pt x="924305" y="45846"/>
                </a:moveTo>
                <a:lnTo>
                  <a:pt x="917339" y="49910"/>
                </a:lnTo>
                <a:lnTo>
                  <a:pt x="924305" y="53975"/>
                </a:lnTo>
                <a:lnTo>
                  <a:pt x="924305" y="45846"/>
                </a:lnTo>
                <a:close/>
              </a:path>
              <a:path w="936625" h="100329">
                <a:moveTo>
                  <a:pt x="926718" y="45846"/>
                </a:moveTo>
                <a:lnTo>
                  <a:pt x="924305" y="45846"/>
                </a:lnTo>
                <a:lnTo>
                  <a:pt x="924305" y="53975"/>
                </a:lnTo>
                <a:lnTo>
                  <a:pt x="926718" y="53975"/>
                </a:lnTo>
                <a:lnTo>
                  <a:pt x="926718" y="45846"/>
                </a:lnTo>
                <a:close/>
              </a:path>
              <a:path w="936625" h="100329">
                <a:moveTo>
                  <a:pt x="850646" y="0"/>
                </a:moveTo>
                <a:lnTo>
                  <a:pt x="847725" y="762"/>
                </a:lnTo>
                <a:lnTo>
                  <a:pt x="846454" y="3048"/>
                </a:lnTo>
                <a:lnTo>
                  <a:pt x="845057" y="5333"/>
                </a:lnTo>
                <a:lnTo>
                  <a:pt x="845819" y="8254"/>
                </a:lnTo>
                <a:lnTo>
                  <a:pt x="848105" y="9525"/>
                </a:lnTo>
                <a:lnTo>
                  <a:pt x="917339" y="49910"/>
                </a:lnTo>
                <a:lnTo>
                  <a:pt x="924305" y="45846"/>
                </a:lnTo>
                <a:lnTo>
                  <a:pt x="926718" y="45846"/>
                </a:lnTo>
                <a:lnTo>
                  <a:pt x="926718" y="45212"/>
                </a:lnTo>
                <a:lnTo>
                  <a:pt x="928059" y="45212"/>
                </a:lnTo>
                <a:lnTo>
                  <a:pt x="852931" y="1396"/>
                </a:lnTo>
                <a:lnTo>
                  <a:pt x="85064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0859" y="3739134"/>
            <a:ext cx="936625" cy="100330"/>
          </a:xfrm>
          <a:custGeom>
            <a:avLst/>
            <a:gdLst/>
            <a:ahLst/>
            <a:cxnLst/>
            <a:rect l="l" t="t" r="r" b="b"/>
            <a:pathLst>
              <a:path w="936625" h="100329">
                <a:moveTo>
                  <a:pt x="917212" y="49911"/>
                </a:moveTo>
                <a:lnTo>
                  <a:pt x="847978" y="90297"/>
                </a:lnTo>
                <a:lnTo>
                  <a:pt x="845692" y="91567"/>
                </a:lnTo>
                <a:lnTo>
                  <a:pt x="844930" y="94488"/>
                </a:lnTo>
                <a:lnTo>
                  <a:pt x="846327" y="96774"/>
                </a:lnTo>
                <a:lnTo>
                  <a:pt x="847598" y="99060"/>
                </a:lnTo>
                <a:lnTo>
                  <a:pt x="850518" y="99822"/>
                </a:lnTo>
                <a:lnTo>
                  <a:pt x="852804" y="98425"/>
                </a:lnTo>
                <a:lnTo>
                  <a:pt x="928047" y="54610"/>
                </a:lnTo>
                <a:lnTo>
                  <a:pt x="926591" y="54610"/>
                </a:lnTo>
                <a:lnTo>
                  <a:pt x="926591" y="53975"/>
                </a:lnTo>
                <a:lnTo>
                  <a:pt x="924178" y="53975"/>
                </a:lnTo>
                <a:lnTo>
                  <a:pt x="917212" y="49911"/>
                </a:lnTo>
                <a:close/>
              </a:path>
              <a:path w="936625" h="100329">
                <a:moveTo>
                  <a:pt x="908938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909156" y="54610"/>
                </a:lnTo>
                <a:lnTo>
                  <a:pt x="917212" y="49911"/>
                </a:lnTo>
                <a:lnTo>
                  <a:pt x="908938" y="45085"/>
                </a:lnTo>
                <a:close/>
              </a:path>
              <a:path w="936625" h="100329">
                <a:moveTo>
                  <a:pt x="927829" y="45085"/>
                </a:moveTo>
                <a:lnTo>
                  <a:pt x="926591" y="45085"/>
                </a:lnTo>
                <a:lnTo>
                  <a:pt x="926591" y="54610"/>
                </a:lnTo>
                <a:lnTo>
                  <a:pt x="928047" y="54610"/>
                </a:lnTo>
                <a:lnTo>
                  <a:pt x="936116" y="49911"/>
                </a:lnTo>
                <a:lnTo>
                  <a:pt x="927829" y="45085"/>
                </a:lnTo>
                <a:close/>
              </a:path>
              <a:path w="936625" h="100329">
                <a:moveTo>
                  <a:pt x="924178" y="45847"/>
                </a:moveTo>
                <a:lnTo>
                  <a:pt x="917212" y="49911"/>
                </a:lnTo>
                <a:lnTo>
                  <a:pt x="924178" y="53975"/>
                </a:lnTo>
                <a:lnTo>
                  <a:pt x="924178" y="45847"/>
                </a:lnTo>
                <a:close/>
              </a:path>
              <a:path w="936625" h="100329">
                <a:moveTo>
                  <a:pt x="926591" y="45847"/>
                </a:moveTo>
                <a:lnTo>
                  <a:pt x="924178" y="45847"/>
                </a:lnTo>
                <a:lnTo>
                  <a:pt x="924178" y="53975"/>
                </a:lnTo>
                <a:lnTo>
                  <a:pt x="926591" y="53975"/>
                </a:lnTo>
                <a:lnTo>
                  <a:pt x="926591" y="45847"/>
                </a:lnTo>
                <a:close/>
              </a:path>
              <a:path w="936625" h="100329">
                <a:moveTo>
                  <a:pt x="850518" y="0"/>
                </a:moveTo>
                <a:lnTo>
                  <a:pt x="847598" y="762"/>
                </a:lnTo>
                <a:lnTo>
                  <a:pt x="846327" y="3048"/>
                </a:lnTo>
                <a:lnTo>
                  <a:pt x="844930" y="5334"/>
                </a:lnTo>
                <a:lnTo>
                  <a:pt x="845692" y="8255"/>
                </a:lnTo>
                <a:lnTo>
                  <a:pt x="847978" y="9525"/>
                </a:lnTo>
                <a:lnTo>
                  <a:pt x="917212" y="49911"/>
                </a:lnTo>
                <a:lnTo>
                  <a:pt x="924178" y="45847"/>
                </a:lnTo>
                <a:lnTo>
                  <a:pt x="926591" y="45847"/>
                </a:lnTo>
                <a:lnTo>
                  <a:pt x="926591" y="45085"/>
                </a:lnTo>
                <a:lnTo>
                  <a:pt x="927829" y="45085"/>
                </a:lnTo>
                <a:lnTo>
                  <a:pt x="852804" y="1397"/>
                </a:lnTo>
                <a:lnTo>
                  <a:pt x="85051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025" y="252412"/>
            <a:ext cx="7981950" cy="635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953000" y="4953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 have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71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 will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Grammar </a:t>
            </a:r>
            <a:r>
              <a:rPr sz="4000" spc="-5" dirty="0">
                <a:latin typeface="Cooper Black"/>
                <a:cs typeface="Cooper Black"/>
              </a:rPr>
              <a:t>and</a:t>
            </a:r>
            <a:r>
              <a:rPr sz="4000" spc="-3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Punctuation</a:t>
            </a:r>
            <a:endParaRPr sz="4000">
              <a:latin typeface="Cooper Black"/>
              <a:cs typeface="Cooper Black"/>
            </a:endParaRPr>
          </a:p>
          <a:p>
            <a:pPr marL="1270" algn="ctr">
              <a:lnSpc>
                <a:spcPct val="100000"/>
              </a:lnSpc>
            </a:pPr>
            <a:r>
              <a:rPr sz="4000" spc="-70" dirty="0">
                <a:latin typeface="Cooper Black"/>
                <a:cs typeface="Cooper Black"/>
              </a:rPr>
              <a:t>Word</a:t>
            </a:r>
            <a:r>
              <a:rPr sz="4000" spc="-5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classes</a:t>
            </a:r>
            <a:endParaRPr sz="4000">
              <a:latin typeface="Cooper Black"/>
              <a:cs typeface="Cooper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0878"/>
            <a:ext cx="7839075" cy="402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ooper Black"/>
                <a:cs typeface="Cooper Black"/>
              </a:rPr>
              <a:t>Nouns</a:t>
            </a:r>
            <a:endParaRPr sz="2800">
              <a:latin typeface="Cooper Black"/>
              <a:cs typeface="Cooper Black"/>
            </a:endParaRPr>
          </a:p>
          <a:p>
            <a:pPr marL="1395095">
              <a:lnSpc>
                <a:spcPct val="100000"/>
              </a:lnSpc>
              <a:spcBef>
                <a:spcPts val="63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cat,</a:t>
            </a:r>
            <a:r>
              <a:rPr sz="2800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Ben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ooper Black"/>
                <a:cs typeface="Cooper Black"/>
              </a:rPr>
              <a:t>Adjectives.</a:t>
            </a:r>
            <a:endParaRPr sz="2800">
              <a:latin typeface="Cooper Black"/>
              <a:cs typeface="Cooper Black"/>
            </a:endParaRPr>
          </a:p>
          <a:p>
            <a:pPr marL="1395095">
              <a:lnSpc>
                <a:spcPct val="100000"/>
              </a:lnSpc>
              <a:spcBef>
                <a:spcPts val="610"/>
              </a:spcBef>
            </a:pP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red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60" dirty="0">
                <a:latin typeface="Cooper Black"/>
                <a:cs typeface="Cooper Black"/>
              </a:rPr>
              <a:t>Verbs</a:t>
            </a:r>
            <a:endParaRPr sz="2800">
              <a:latin typeface="Cooper Black"/>
              <a:cs typeface="Cooper Black"/>
            </a:endParaRPr>
          </a:p>
          <a:p>
            <a:pPr marL="1501775">
              <a:lnSpc>
                <a:spcPct val="100000"/>
              </a:lnSpc>
              <a:spcBef>
                <a:spcPts val="635"/>
              </a:spcBef>
              <a:tabLst>
                <a:tab pos="2479040" algn="l"/>
              </a:tabLst>
            </a:pP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kick,	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feel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ooper Black"/>
                <a:cs typeface="Cooper Black"/>
              </a:rPr>
              <a:t>Adverbs</a:t>
            </a:r>
            <a:endParaRPr sz="2800">
              <a:latin typeface="Cooper Black"/>
              <a:cs typeface="Cooper Black"/>
            </a:endParaRPr>
          </a:p>
          <a:p>
            <a:pPr marL="1524635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peacefully, carefully, tomorrow,</a:t>
            </a:r>
            <a:r>
              <a:rPr sz="2800" spc="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today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806" y="578992"/>
            <a:ext cx="731393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ooper Black"/>
                <a:cs typeface="Cooper Black"/>
              </a:rPr>
              <a:t>The Aims Of </a:t>
            </a:r>
            <a:r>
              <a:rPr spc="-5" dirty="0">
                <a:latin typeface="Cooper Black"/>
                <a:cs typeface="Cooper Black"/>
              </a:rPr>
              <a:t>This</a:t>
            </a:r>
            <a:r>
              <a:rPr spc="-100" dirty="0">
                <a:latin typeface="Cooper Black"/>
                <a:cs typeface="Cooper Black"/>
              </a:rPr>
              <a:t> </a:t>
            </a:r>
            <a:r>
              <a:rPr spc="-25" dirty="0">
                <a:latin typeface="Cooper Black"/>
                <a:cs typeface="Cooper Black"/>
              </a:rPr>
              <a:t>Evening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02154"/>
            <a:ext cx="8012430" cy="3395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91210" indent="-342900">
              <a:lnSpc>
                <a:spcPct val="9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Cooper Black"/>
                <a:cs typeface="Cooper Black"/>
              </a:rPr>
              <a:t>To </a:t>
            </a:r>
            <a:r>
              <a:rPr sz="3200" spc="-10" dirty="0">
                <a:latin typeface="Cooper Black"/>
                <a:cs typeface="Cooper Black"/>
              </a:rPr>
              <a:t>tell </a:t>
            </a:r>
            <a:r>
              <a:rPr sz="3200" spc="-45" dirty="0">
                <a:latin typeface="Cooper Black"/>
                <a:cs typeface="Cooper Black"/>
              </a:rPr>
              <a:t>you </a:t>
            </a:r>
            <a:r>
              <a:rPr sz="3200" dirty="0">
                <a:latin typeface="Cooper Black"/>
                <a:cs typeface="Cooper Black"/>
              </a:rPr>
              <a:t>about the </a:t>
            </a:r>
            <a:r>
              <a:rPr sz="3200" spc="-30" dirty="0">
                <a:latin typeface="Cooper Black"/>
                <a:cs typeface="Cooper Black"/>
              </a:rPr>
              <a:t>grammar,  </a:t>
            </a:r>
            <a:r>
              <a:rPr sz="3200" dirty="0">
                <a:latin typeface="Cooper Black"/>
                <a:cs typeface="Cooper Black"/>
              </a:rPr>
              <a:t>punctuation and spelling  expectations </a:t>
            </a:r>
            <a:r>
              <a:rPr sz="3200" spc="-20" dirty="0">
                <a:latin typeface="Cooper Black"/>
                <a:cs typeface="Cooper Black"/>
              </a:rPr>
              <a:t>for </a:t>
            </a:r>
            <a:r>
              <a:rPr sz="3200" spc="-5" dirty="0">
                <a:latin typeface="Cooper Black"/>
                <a:cs typeface="Cooper Black"/>
              </a:rPr>
              <a:t>each </a:t>
            </a:r>
            <a:r>
              <a:rPr sz="3200" spc="-30" dirty="0">
                <a:latin typeface="Cooper Black"/>
                <a:cs typeface="Cooper Black"/>
              </a:rPr>
              <a:t>year</a:t>
            </a:r>
            <a:r>
              <a:rPr sz="3200" spc="-60" dirty="0">
                <a:latin typeface="Cooper Black"/>
                <a:cs typeface="Cooper Black"/>
              </a:rPr>
              <a:t> </a:t>
            </a:r>
            <a:r>
              <a:rPr sz="3200" spc="-10" dirty="0">
                <a:latin typeface="Cooper Black"/>
                <a:cs typeface="Cooper Black"/>
              </a:rPr>
              <a:t>group.</a:t>
            </a:r>
            <a:endParaRPr sz="3200" dirty="0">
              <a:latin typeface="Cooper Black"/>
              <a:cs typeface="Cooper Black"/>
            </a:endParaRPr>
          </a:p>
          <a:p>
            <a:pPr marL="355600" marR="22860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Cooper Black"/>
                <a:cs typeface="Cooper Black"/>
              </a:rPr>
              <a:t>To </a:t>
            </a:r>
            <a:r>
              <a:rPr sz="3200" spc="-10" dirty="0">
                <a:latin typeface="Cooper Black"/>
                <a:cs typeface="Cooper Black"/>
              </a:rPr>
              <a:t>share </a:t>
            </a:r>
            <a:r>
              <a:rPr sz="3200" spc="5" dirty="0">
                <a:latin typeface="Cooper Black"/>
                <a:cs typeface="Cooper Black"/>
              </a:rPr>
              <a:t>the </a:t>
            </a:r>
            <a:r>
              <a:rPr sz="3200" spc="-5" dirty="0">
                <a:latin typeface="Cooper Black"/>
                <a:cs typeface="Cooper Black"/>
              </a:rPr>
              <a:t>terminology </a:t>
            </a:r>
            <a:r>
              <a:rPr sz="3200" dirty="0">
                <a:latin typeface="Cooper Black"/>
                <a:cs typeface="Cooper Black"/>
              </a:rPr>
              <a:t>used </a:t>
            </a:r>
            <a:r>
              <a:rPr sz="3200" spc="-5" dirty="0">
                <a:latin typeface="Cooper Black"/>
                <a:cs typeface="Cooper Black"/>
              </a:rPr>
              <a:t>in  </a:t>
            </a:r>
            <a:r>
              <a:rPr sz="3200" spc="-25" dirty="0">
                <a:latin typeface="Cooper Black"/>
                <a:cs typeface="Cooper Black"/>
              </a:rPr>
              <a:t>grammar, </a:t>
            </a:r>
            <a:r>
              <a:rPr sz="3200" dirty="0">
                <a:latin typeface="Cooper Black"/>
                <a:cs typeface="Cooper Black"/>
              </a:rPr>
              <a:t>punctuation and</a:t>
            </a:r>
            <a:r>
              <a:rPr sz="3200" spc="-25" dirty="0">
                <a:latin typeface="Cooper Black"/>
                <a:cs typeface="Cooper Black"/>
              </a:rPr>
              <a:t> </a:t>
            </a:r>
            <a:r>
              <a:rPr sz="3200" spc="-5" dirty="0">
                <a:latin typeface="Cooper Black"/>
                <a:cs typeface="Cooper Black"/>
              </a:rPr>
              <a:t>spelling.</a:t>
            </a:r>
            <a:endParaRPr sz="3200" dirty="0">
              <a:latin typeface="Cooper Black"/>
              <a:cs typeface="Cooper Black"/>
            </a:endParaRPr>
          </a:p>
          <a:p>
            <a:pPr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3200" spc="-110" dirty="0" smtClean="0">
                <a:latin typeface="Cooper Black"/>
                <a:cs typeface="Cooper Black"/>
              </a:rPr>
              <a:t>Have a go yourself!</a:t>
            </a:r>
          </a:p>
          <a:p>
            <a:pPr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3200" spc="-110" dirty="0" smtClean="0">
                <a:latin typeface="Cooper Black"/>
                <a:cs typeface="Cooper Black"/>
              </a:rPr>
              <a:t>Questions and helpful tips for home!</a:t>
            </a:r>
            <a:endParaRPr sz="32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782" y="260629"/>
            <a:ext cx="7277608" cy="6150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Image result for tick cor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33333" r="29722" b="16667"/>
          <a:stretch>
            <a:fillRect/>
          </a:stretch>
        </p:blipFill>
        <p:spPr bwMode="auto">
          <a:xfrm>
            <a:off x="533400" y="914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tick cor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81000" cy="3810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2667000" y="5638800"/>
            <a:ext cx="6858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77000" y="5715000"/>
            <a:ext cx="6858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Grammar </a:t>
            </a:r>
            <a:r>
              <a:rPr sz="4000" spc="-5" dirty="0">
                <a:latin typeface="Cooper Black"/>
                <a:cs typeface="Cooper Black"/>
              </a:rPr>
              <a:t>and</a:t>
            </a:r>
            <a:r>
              <a:rPr sz="4000" spc="-4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Punctuation</a:t>
            </a:r>
            <a:endParaRPr sz="4000">
              <a:latin typeface="Cooper Black"/>
              <a:cs typeface="Cooper Black"/>
            </a:endParaRPr>
          </a:p>
          <a:p>
            <a:pPr marL="0"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Sentence</a:t>
            </a:r>
            <a:r>
              <a:rPr sz="4000" spc="-50" dirty="0">
                <a:latin typeface="Cooper Black"/>
                <a:cs typeface="Cooper Black"/>
              </a:rPr>
              <a:t> </a:t>
            </a:r>
            <a:r>
              <a:rPr sz="4000" spc="-5" dirty="0">
                <a:latin typeface="Cooper Black"/>
                <a:cs typeface="Cooper Black"/>
              </a:rPr>
              <a:t>Types</a:t>
            </a:r>
            <a:endParaRPr sz="4000">
              <a:latin typeface="Cooper Black"/>
              <a:cs typeface="Cooper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8386" y="1223899"/>
            <a:ext cx="3967479" cy="64135"/>
          </a:xfrm>
          <a:custGeom>
            <a:avLst/>
            <a:gdLst/>
            <a:ahLst/>
            <a:cxnLst/>
            <a:rect l="l" t="t" r="r" b="b"/>
            <a:pathLst>
              <a:path w="3967479" h="64134">
                <a:moveTo>
                  <a:pt x="0" y="0"/>
                </a:moveTo>
                <a:lnTo>
                  <a:pt x="3966971" y="0"/>
                </a:lnTo>
                <a:lnTo>
                  <a:pt x="3966971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33346"/>
            <a:ext cx="7747634" cy="391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ooper Black"/>
                <a:cs typeface="Cooper Black"/>
              </a:rPr>
              <a:t>Simple</a:t>
            </a:r>
            <a:r>
              <a:rPr sz="3200" spc="-75" dirty="0">
                <a:latin typeface="Cooper Black"/>
                <a:cs typeface="Cooper Black"/>
              </a:rPr>
              <a:t> </a:t>
            </a:r>
            <a:r>
              <a:rPr sz="3200" spc="-5" dirty="0">
                <a:latin typeface="Cooper Black"/>
                <a:cs typeface="Cooper Black"/>
              </a:rPr>
              <a:t>sentence</a:t>
            </a:r>
            <a:endParaRPr sz="3200">
              <a:latin typeface="Cooper Black"/>
              <a:cs typeface="Cooper Black"/>
            </a:endParaRPr>
          </a:p>
          <a:p>
            <a:pPr marL="1223010">
              <a:lnSpc>
                <a:spcPct val="100000"/>
              </a:lnSpc>
              <a:spcBef>
                <a:spcPts val="7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The dragon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guarded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the</a:t>
            </a:r>
            <a:r>
              <a:rPr sz="3200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cave.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ooper Black"/>
                <a:cs typeface="Cooper Black"/>
              </a:rPr>
              <a:t>Compound</a:t>
            </a:r>
            <a:r>
              <a:rPr sz="3200" spc="-110" dirty="0">
                <a:latin typeface="Cooper Black"/>
                <a:cs typeface="Cooper Black"/>
              </a:rPr>
              <a:t> </a:t>
            </a:r>
            <a:r>
              <a:rPr sz="3200" spc="-5" dirty="0">
                <a:latin typeface="Cooper Black"/>
                <a:cs typeface="Cooper Black"/>
              </a:rPr>
              <a:t>sentence</a:t>
            </a:r>
            <a:endParaRPr sz="3200">
              <a:latin typeface="Cooper Black"/>
              <a:cs typeface="Cooper Black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sz="3200" spc="-5" dirty="0">
                <a:solidFill>
                  <a:srgbClr val="006FC0"/>
                </a:solidFill>
                <a:latin typeface="Comic Sans MS"/>
                <a:cs typeface="Comic Sans MS"/>
              </a:rPr>
              <a:t>The dragon </a:t>
            </a:r>
            <a:r>
              <a:rPr sz="3200" dirty="0">
                <a:solidFill>
                  <a:srgbClr val="006FC0"/>
                </a:solidFill>
                <a:latin typeface="Comic Sans MS"/>
                <a:cs typeface="Comic Sans MS"/>
              </a:rPr>
              <a:t>guarded </a:t>
            </a:r>
            <a:r>
              <a:rPr sz="3200" spc="-5" dirty="0">
                <a:solidFill>
                  <a:srgbClr val="006FC0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6FC0"/>
                </a:solidFill>
                <a:latin typeface="Comic Sans MS"/>
                <a:cs typeface="Comic Sans MS"/>
              </a:rPr>
              <a:t>cave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and </a:t>
            </a:r>
            <a:r>
              <a:rPr sz="3200" spc="-5" dirty="0">
                <a:solidFill>
                  <a:srgbClr val="006FC0"/>
                </a:solidFill>
                <a:latin typeface="Comic Sans MS"/>
                <a:cs typeface="Comic Sans MS"/>
              </a:rPr>
              <a:t>he  </a:t>
            </a:r>
            <a:r>
              <a:rPr sz="3200" dirty="0">
                <a:solidFill>
                  <a:srgbClr val="006FC0"/>
                </a:solidFill>
                <a:latin typeface="Comic Sans MS"/>
                <a:cs typeface="Comic Sans MS"/>
              </a:rPr>
              <a:t>scratched </a:t>
            </a:r>
            <a:r>
              <a:rPr sz="3200" spc="-5" dirty="0">
                <a:solidFill>
                  <a:srgbClr val="006FC0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6FC0"/>
                </a:solidFill>
                <a:latin typeface="Comic Sans MS"/>
                <a:cs typeface="Comic Sans MS"/>
              </a:rPr>
              <a:t>ground </a:t>
            </a:r>
            <a:r>
              <a:rPr sz="3200" spc="-5" dirty="0">
                <a:solidFill>
                  <a:srgbClr val="006FC0"/>
                </a:solidFill>
                <a:latin typeface="Comic Sans MS"/>
                <a:cs typeface="Comic Sans MS"/>
              </a:rPr>
              <a:t>near the</a:t>
            </a:r>
            <a:r>
              <a:rPr sz="3200" spc="-2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6FC0"/>
                </a:solidFill>
                <a:latin typeface="Comic Sans MS"/>
                <a:cs typeface="Comic Sans MS"/>
              </a:rPr>
              <a:t>entrance.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ooper Black"/>
                <a:cs typeface="Cooper Black"/>
              </a:rPr>
              <a:t>Conjunctions</a:t>
            </a:r>
            <a:endParaRPr sz="3200">
              <a:latin typeface="Cooper Black"/>
              <a:cs typeface="Cooper Black"/>
            </a:endParaRPr>
          </a:p>
          <a:p>
            <a:pPr marL="520065">
              <a:lnSpc>
                <a:spcPct val="100000"/>
              </a:lnSpc>
              <a:spcBef>
                <a:spcPts val="745"/>
              </a:spcBef>
              <a:tabLst>
                <a:tab pos="2522220" algn="l"/>
                <a:tab pos="3545204" algn="l"/>
              </a:tabLst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because	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so	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but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Grammar </a:t>
            </a:r>
            <a:r>
              <a:rPr sz="4000" spc="-5" dirty="0">
                <a:latin typeface="Cooper Black"/>
                <a:cs typeface="Cooper Black"/>
              </a:rPr>
              <a:t>and</a:t>
            </a:r>
            <a:r>
              <a:rPr sz="4000" spc="-3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Punctuation</a:t>
            </a:r>
            <a:endParaRPr sz="4000">
              <a:latin typeface="Cooper Black"/>
              <a:cs typeface="Cooper Black"/>
            </a:endParaRPr>
          </a:p>
          <a:p>
            <a:pPr marL="1270" algn="ctr">
              <a:lnSpc>
                <a:spcPct val="100000"/>
              </a:lnSpc>
            </a:pPr>
            <a:r>
              <a:rPr sz="4000" spc="-100" dirty="0">
                <a:latin typeface="Cooper Black"/>
                <a:cs typeface="Cooper Black"/>
              </a:rPr>
              <a:t>Verb</a:t>
            </a:r>
            <a:r>
              <a:rPr sz="4000" spc="-70" dirty="0">
                <a:latin typeface="Cooper Black"/>
                <a:cs typeface="Cooper Black"/>
              </a:rPr>
              <a:t> </a:t>
            </a:r>
            <a:r>
              <a:rPr sz="4000" spc="-10" dirty="0">
                <a:latin typeface="Cooper Black"/>
                <a:cs typeface="Cooper Black"/>
              </a:rPr>
              <a:t>tenses</a:t>
            </a:r>
            <a:endParaRPr sz="4000">
              <a:latin typeface="Cooper Black"/>
              <a:cs typeface="Cooper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7402" y="1223899"/>
            <a:ext cx="2947670" cy="64135"/>
          </a:xfrm>
          <a:custGeom>
            <a:avLst/>
            <a:gdLst/>
            <a:ahLst/>
            <a:cxnLst/>
            <a:rect l="l" t="t" r="r" b="b"/>
            <a:pathLst>
              <a:path w="2947670" h="64134">
                <a:moveTo>
                  <a:pt x="0" y="0"/>
                </a:moveTo>
                <a:lnTo>
                  <a:pt x="2947416" y="0"/>
                </a:lnTo>
                <a:lnTo>
                  <a:pt x="2947416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40305"/>
            <a:ext cx="7442200" cy="280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5400" spc="-10" dirty="0">
                <a:latin typeface="Cooper Black"/>
                <a:cs typeface="Cooper Black"/>
              </a:rPr>
              <a:t>Present/past</a:t>
            </a:r>
            <a:endParaRPr sz="5400">
              <a:latin typeface="Cooper Black"/>
              <a:cs typeface="Cooper Blac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5400" spc="-5" dirty="0">
                <a:latin typeface="Comic Sans MS"/>
                <a:cs typeface="Comic Sans MS"/>
              </a:rPr>
              <a:t>Jack is </a:t>
            </a:r>
            <a:r>
              <a:rPr sz="5400" dirty="0">
                <a:solidFill>
                  <a:srgbClr val="FF0000"/>
                </a:solidFill>
                <a:latin typeface="Comic Sans MS"/>
                <a:cs typeface="Comic Sans MS"/>
              </a:rPr>
              <a:t>eating </a:t>
            </a:r>
            <a:r>
              <a:rPr sz="5400" dirty="0">
                <a:latin typeface="Comic Sans MS"/>
                <a:cs typeface="Comic Sans MS"/>
              </a:rPr>
              <a:t>his</a:t>
            </a:r>
            <a:r>
              <a:rPr sz="5400" spc="-85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lunch</a:t>
            </a:r>
            <a:endParaRPr sz="5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5400" spc="-5" dirty="0">
                <a:latin typeface="Comic Sans MS"/>
                <a:cs typeface="Comic Sans MS"/>
              </a:rPr>
              <a:t>Jack </a:t>
            </a:r>
            <a:r>
              <a:rPr sz="5400" dirty="0">
                <a:solidFill>
                  <a:srgbClr val="FF0000"/>
                </a:solidFill>
                <a:latin typeface="Comic Sans MS"/>
                <a:cs typeface="Comic Sans MS"/>
              </a:rPr>
              <a:t>ate </a:t>
            </a:r>
            <a:r>
              <a:rPr sz="5400" dirty="0">
                <a:latin typeface="Comic Sans MS"/>
                <a:cs typeface="Comic Sans MS"/>
              </a:rPr>
              <a:t>his</a:t>
            </a:r>
            <a:r>
              <a:rPr sz="5400" spc="-105" dirty="0">
                <a:latin typeface="Comic Sans MS"/>
                <a:cs typeface="Comic Sans MS"/>
              </a:rPr>
              <a:t> </a:t>
            </a:r>
            <a:r>
              <a:rPr sz="5400" dirty="0">
                <a:latin typeface="Comic Sans MS"/>
                <a:cs typeface="Comic Sans MS"/>
              </a:rPr>
              <a:t>lunch</a:t>
            </a:r>
            <a:endParaRPr sz="5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5107"/>
            <a:ext cx="7844155" cy="560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8605">
              <a:lnSpc>
                <a:spcPct val="100000"/>
              </a:lnSpc>
            </a:pPr>
            <a:r>
              <a:rPr sz="4400" b="1" u="heavy" spc="-5" dirty="0">
                <a:latin typeface="Arial Black"/>
                <a:cs typeface="Arial Black"/>
              </a:rPr>
              <a:t>Spelling</a:t>
            </a:r>
            <a:endParaRPr sz="44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3659"/>
              </a:spcBef>
              <a:buFont typeface="Arial"/>
              <a:buChar char="•"/>
              <a:tabLst>
                <a:tab pos="356235" algn="l"/>
              </a:tabLst>
            </a:pPr>
            <a:r>
              <a:rPr sz="4400" spc="-65" dirty="0">
                <a:latin typeface="Calibri"/>
                <a:cs typeface="Calibri"/>
              </a:rPr>
              <a:t>Taught </a:t>
            </a:r>
            <a:r>
              <a:rPr sz="4400" spc="-20" dirty="0">
                <a:latin typeface="Calibri"/>
                <a:cs typeface="Calibri"/>
              </a:rPr>
              <a:t>at </a:t>
            </a:r>
            <a:r>
              <a:rPr sz="4400" spc="-10" dirty="0">
                <a:latin typeface="Calibri"/>
                <a:cs typeface="Calibri"/>
              </a:rPr>
              <a:t>least </a:t>
            </a:r>
            <a:r>
              <a:rPr sz="4400" dirty="0">
                <a:latin typeface="Calibri"/>
                <a:cs typeface="Calibri"/>
              </a:rPr>
              <a:t>3 times </a:t>
            </a:r>
            <a:r>
              <a:rPr sz="4400" spc="-5" dirty="0">
                <a:latin typeface="Calibri"/>
                <a:cs typeface="Calibri"/>
              </a:rPr>
              <a:t>per</a:t>
            </a:r>
            <a:r>
              <a:rPr sz="4400" spc="7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week.</a:t>
            </a:r>
            <a:endParaRPr sz="4400" dirty="0">
              <a:latin typeface="Calibri"/>
              <a:cs typeface="Calibri"/>
            </a:endParaRPr>
          </a:p>
          <a:p>
            <a:pPr marL="12700" marR="662940">
              <a:lnSpc>
                <a:spcPct val="110000"/>
              </a:lnSpc>
              <a:spcBef>
                <a:spcPts val="525"/>
              </a:spcBef>
            </a:pPr>
            <a:r>
              <a:rPr sz="4400" spc="-80" dirty="0">
                <a:latin typeface="Calibri"/>
                <a:cs typeface="Calibri"/>
              </a:rPr>
              <a:t>Year </a:t>
            </a:r>
            <a:r>
              <a:rPr sz="4400" dirty="0">
                <a:latin typeface="Calibri"/>
                <a:cs typeface="Calibri"/>
              </a:rPr>
              <a:t>1 – phase 3 </a:t>
            </a:r>
            <a:r>
              <a:rPr sz="4400" spc="-30" dirty="0">
                <a:latin typeface="Calibri"/>
                <a:cs typeface="Calibri"/>
              </a:rPr>
              <a:t>to </a:t>
            </a:r>
            <a:r>
              <a:rPr sz="4400" dirty="0">
                <a:latin typeface="Calibri"/>
                <a:cs typeface="Calibri"/>
              </a:rPr>
              <a:t>phase 5  </a:t>
            </a:r>
            <a:r>
              <a:rPr sz="4400" spc="-80" dirty="0">
                <a:latin typeface="Calibri"/>
                <a:cs typeface="Calibri"/>
              </a:rPr>
              <a:t>Year </a:t>
            </a:r>
            <a:r>
              <a:rPr sz="4400" dirty="0">
                <a:latin typeface="Calibri"/>
                <a:cs typeface="Calibri"/>
              </a:rPr>
              <a:t>2 – </a:t>
            </a:r>
            <a:r>
              <a:rPr sz="4400" spc="-10" dirty="0">
                <a:latin typeface="Calibri"/>
                <a:cs typeface="Calibri"/>
              </a:rPr>
              <a:t>revision </a:t>
            </a:r>
            <a:r>
              <a:rPr sz="4400" spc="5" dirty="0">
                <a:latin typeface="Calibri"/>
                <a:cs typeface="Calibri"/>
              </a:rPr>
              <a:t>of </a:t>
            </a:r>
            <a:r>
              <a:rPr sz="4400" spc="-5" dirty="0">
                <a:latin typeface="Calibri"/>
                <a:cs typeface="Calibri"/>
              </a:rPr>
              <a:t>phase </a:t>
            </a:r>
            <a:r>
              <a:rPr sz="4400" dirty="0">
                <a:latin typeface="Calibri"/>
                <a:cs typeface="Calibri"/>
              </a:rPr>
              <a:t>5 and  </a:t>
            </a:r>
            <a:r>
              <a:rPr sz="4400" spc="-15" dirty="0">
                <a:latin typeface="Calibri"/>
                <a:cs typeface="Calibri"/>
              </a:rPr>
              <a:t>year </a:t>
            </a:r>
            <a:r>
              <a:rPr sz="4400" dirty="0">
                <a:latin typeface="Calibri"/>
                <a:cs typeface="Calibri"/>
              </a:rPr>
              <a:t>2 </a:t>
            </a:r>
            <a:r>
              <a:rPr sz="4400" spc="-5" dirty="0">
                <a:latin typeface="Calibri"/>
                <a:cs typeface="Calibri"/>
              </a:rPr>
              <a:t>spelling </a:t>
            </a:r>
            <a:r>
              <a:rPr sz="4400" spc="-15" dirty="0">
                <a:latin typeface="Calibri"/>
                <a:cs typeface="Calibri"/>
              </a:rPr>
              <a:t>expectations.</a:t>
            </a:r>
            <a:endParaRPr sz="4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6235" algn="l"/>
                <a:tab pos="4589780" algn="l"/>
              </a:tabLst>
            </a:pPr>
            <a:r>
              <a:rPr sz="4400" spc="-80" dirty="0">
                <a:latin typeface="Calibri"/>
                <a:cs typeface="Calibri"/>
              </a:rPr>
              <a:t>Year </a:t>
            </a:r>
            <a:r>
              <a:rPr sz="4400" dirty="0">
                <a:latin typeface="Calibri"/>
                <a:cs typeface="Calibri"/>
              </a:rPr>
              <a:t>1 and</a:t>
            </a:r>
            <a:r>
              <a:rPr sz="4400" spc="9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2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have	</a:t>
            </a:r>
            <a:r>
              <a:rPr sz="4400" spc="-5" dirty="0">
                <a:latin typeface="Calibri"/>
                <a:cs typeface="Calibri"/>
              </a:rPr>
              <a:t>common</a:t>
            </a:r>
            <a:endParaRPr sz="4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4400" spc="-20" dirty="0">
                <a:latin typeface="Calibri"/>
                <a:cs typeface="Calibri"/>
              </a:rPr>
              <a:t>exception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words.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14583" r="12738" b="11458"/>
          <a:stretch>
            <a:fillRect/>
          </a:stretch>
        </p:blipFill>
        <p:spPr bwMode="auto">
          <a:xfrm>
            <a:off x="0" y="5334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97402" y="1223899"/>
            <a:ext cx="2947670" cy="64135"/>
          </a:xfrm>
          <a:custGeom>
            <a:avLst/>
            <a:gdLst/>
            <a:ahLst/>
            <a:cxnLst/>
            <a:rect l="l" t="t" r="r" b="b"/>
            <a:pathLst>
              <a:path w="2947670" h="64134">
                <a:moveTo>
                  <a:pt x="0" y="0"/>
                </a:moveTo>
                <a:lnTo>
                  <a:pt x="2947416" y="0"/>
                </a:lnTo>
                <a:lnTo>
                  <a:pt x="2947416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16984" t="11458" r="18009" b="11458"/>
          <a:stretch>
            <a:fillRect/>
          </a:stretch>
        </p:blipFill>
        <p:spPr bwMode="auto">
          <a:xfrm>
            <a:off x="304800" y="5334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269" y="48514"/>
            <a:ext cx="6963460" cy="1107866"/>
          </a:xfrm>
          <a:prstGeom prst="rect">
            <a:avLst/>
          </a:prstGeom>
        </p:spPr>
        <p:txBody>
          <a:bodyPr vert="horz" wrap="square" lIns="0" tIns="426592" rIns="0" bIns="0" rtlCol="0">
            <a:spAutoFit/>
          </a:bodyPr>
          <a:lstStyle/>
          <a:p>
            <a:pPr marL="975360">
              <a:lnSpc>
                <a:spcPct val="100000"/>
              </a:lnSpc>
            </a:pPr>
            <a:r>
              <a:rPr dirty="0" smtClean="0"/>
              <a:t>201</a:t>
            </a:r>
            <a:r>
              <a:rPr lang="en-GB" dirty="0" smtClean="0"/>
              <a:t>7</a:t>
            </a:r>
            <a:r>
              <a:rPr dirty="0" smtClean="0"/>
              <a:t> </a:t>
            </a:r>
            <a:r>
              <a:rPr spc="-10" dirty="0"/>
              <a:t>KS1 </a:t>
            </a:r>
            <a:r>
              <a:rPr spc="-5" dirty="0"/>
              <a:t>Spelling</a:t>
            </a:r>
            <a:r>
              <a:rPr spc="-50" dirty="0"/>
              <a:t> </a:t>
            </a:r>
            <a:r>
              <a:rPr spc="-110" dirty="0"/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1676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 The dentist told me to open my ______________. 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1242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. My older brother ____________ our fence.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4958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3. Where is the ______________?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2133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mouth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fixed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419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bathroom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69" y="48514"/>
            <a:ext cx="6963460" cy="738664"/>
          </a:xfrm>
        </p:spPr>
        <p:txBody>
          <a:bodyPr/>
          <a:lstStyle/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Key Stage 2</a:t>
            </a:r>
            <a:endParaRPr lang="en-GB" sz="48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072119" cy="5078313"/>
          </a:xfrm>
        </p:spPr>
        <p:txBody>
          <a:bodyPr/>
          <a:lstStyle/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The programme of study for English in the </a:t>
            </a:r>
            <a:r>
              <a:rPr lang="en-GB" sz="2400" dirty="0" smtClean="0"/>
              <a:t>2014 </a:t>
            </a:r>
            <a:r>
              <a:rPr lang="en-GB" sz="2400" dirty="0"/>
              <a:t>National Curriculum places great importance on pupils’ spelling, punctuation and grammar skills. </a:t>
            </a:r>
            <a:endParaRPr lang="en-GB" sz="2400" dirty="0" smtClean="0"/>
          </a:p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400" dirty="0"/>
          </a:p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Grammar </a:t>
            </a:r>
            <a:r>
              <a:rPr lang="en-GB" sz="2400" dirty="0"/>
              <a:t>has always been taught as part of the National Curriculum, but now there are key concepts linked to year </a:t>
            </a:r>
            <a:r>
              <a:rPr lang="en-GB" sz="2400" dirty="0" smtClean="0"/>
              <a:t>groups: these are the learning objectives </a:t>
            </a:r>
            <a:r>
              <a:rPr lang="en-GB" sz="2400" dirty="0"/>
              <a:t>the children should have achieved by the end of </a:t>
            </a:r>
            <a:r>
              <a:rPr lang="en-GB" sz="2400" dirty="0" smtClean="0"/>
              <a:t>each </a:t>
            </a:r>
            <a:r>
              <a:rPr lang="en-GB" sz="2400" dirty="0"/>
              <a:t>year in </a:t>
            </a:r>
            <a:r>
              <a:rPr lang="en-GB" sz="2400" dirty="0" smtClean="0"/>
              <a:t>school (meeting Age-Related Expectations or ARE). </a:t>
            </a:r>
          </a:p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400" dirty="0"/>
          </a:p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Pupils </a:t>
            </a:r>
            <a:r>
              <a:rPr lang="en-GB" sz="2400" dirty="0"/>
              <a:t>in Year 6 have to take </a:t>
            </a:r>
            <a:r>
              <a:rPr lang="en-GB" sz="2400" dirty="0" smtClean="0"/>
              <a:t>GPS (</a:t>
            </a:r>
            <a:r>
              <a:rPr lang="en-GB" sz="2400" dirty="0"/>
              <a:t>Grammar</a:t>
            </a:r>
            <a:r>
              <a:rPr lang="en-GB" sz="2400" dirty="0" smtClean="0"/>
              <a:t>, </a:t>
            </a:r>
            <a:r>
              <a:rPr lang="en-GB" sz="2400" dirty="0"/>
              <a:t>Punctuation and </a:t>
            </a:r>
            <a:r>
              <a:rPr lang="en-GB" sz="2400" dirty="0" smtClean="0"/>
              <a:t>Spelling) tests </a:t>
            </a:r>
            <a:r>
              <a:rPr lang="en-GB" sz="2400" dirty="0"/>
              <a:t>as part of their statutory assessments (</a:t>
            </a:r>
            <a:r>
              <a:rPr lang="en-GB" sz="2400" dirty="0" smtClean="0"/>
              <a:t>SATs) </a:t>
            </a:r>
            <a:r>
              <a:rPr lang="en-GB" sz="2400" dirty="0"/>
              <a:t>in May.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3460" cy="677108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Raised Expectations…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572386"/>
            <a:ext cx="8303260" cy="4154984"/>
          </a:xfrm>
        </p:spPr>
        <p:txBody>
          <a:bodyPr/>
          <a:lstStyle/>
          <a:p>
            <a:pPr marL="566738" indent="-457200">
              <a:buFont typeface="Wingdings" panose="05000000000000000000" pitchFamily="2" charset="2"/>
              <a:buChar char="Ø"/>
            </a:pPr>
            <a:r>
              <a:rPr lang="en-GB" altLang="en-US" sz="2800" dirty="0"/>
              <a:t>Pupils are expected to learn grammatical terminology (e.g. adverb, subordinate clause) and use it in both discussion and practice. </a:t>
            </a:r>
          </a:p>
          <a:p>
            <a:pPr marL="109538" indent="0">
              <a:buFont typeface="Wingdings 3" pitchFamily="18" charset="2"/>
              <a:buNone/>
            </a:pPr>
            <a:endParaRPr lang="en-GB" altLang="en-US" sz="2800" dirty="0"/>
          </a:p>
          <a:p>
            <a:pPr marL="566738" indent="-457200">
              <a:buFont typeface="Wingdings" panose="05000000000000000000" pitchFamily="2" charset="2"/>
              <a:buChar char="Ø"/>
            </a:pPr>
            <a:r>
              <a:rPr lang="en-GB" altLang="en-US" sz="2800" dirty="0"/>
              <a:t>Some changes have been made to terms older pupils may have been taught lower down the school. </a:t>
            </a:r>
            <a:endParaRPr lang="en-GB" altLang="en-US" sz="2800" dirty="0" smtClean="0"/>
          </a:p>
          <a:p>
            <a:pPr marL="109538"/>
            <a:r>
              <a:rPr lang="en-GB" altLang="en-US" sz="2800" dirty="0" smtClean="0"/>
              <a:t>For </a:t>
            </a:r>
            <a:r>
              <a:rPr lang="en-GB" altLang="en-US" sz="2800" dirty="0"/>
              <a:t>example, speech marks are now </a:t>
            </a:r>
            <a:r>
              <a:rPr lang="en-GB" altLang="en-US" sz="2800" dirty="0" smtClean="0"/>
              <a:t>referred </a:t>
            </a:r>
            <a:r>
              <a:rPr lang="en-GB" altLang="en-US" sz="2800" dirty="0"/>
              <a:t>to as inverted commas and connectives are now known as conjunctions.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9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304800"/>
            <a:ext cx="33485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3200" b="1" spc="-5" dirty="0" smtClean="0">
                <a:latin typeface="Courier New"/>
                <a:cs typeface="Courier New"/>
              </a:rPr>
              <a:t>What </a:t>
            </a:r>
            <a:r>
              <a:rPr sz="3200" b="1" spc="-5" dirty="0" smtClean="0">
                <a:latin typeface="Courier New"/>
                <a:cs typeface="Courier New"/>
              </a:rPr>
              <a:t>does</a:t>
            </a:r>
            <a:r>
              <a:rPr sz="3200" b="1" spc="-75" dirty="0" smtClean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my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7874" y="310515"/>
            <a:ext cx="247015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urier New"/>
                <a:cs typeface="Courier New"/>
              </a:rPr>
              <a:t>child</a:t>
            </a:r>
            <a:r>
              <a:rPr sz="3200" b="1" spc="-50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need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325" y="798195"/>
            <a:ext cx="320548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ourier New"/>
                <a:cs typeface="Courier New"/>
              </a:rPr>
              <a:t>by </a:t>
            </a:r>
            <a:r>
              <a:rPr sz="3200" b="1" spc="-5" dirty="0">
                <a:latin typeface="Courier New"/>
                <a:cs typeface="Courier New"/>
              </a:rPr>
              <a:t>the end</a:t>
            </a:r>
            <a:r>
              <a:rPr sz="3200" b="1" spc="-20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of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4677" y="798195"/>
            <a:ext cx="1246505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urier New"/>
                <a:cs typeface="Courier New"/>
              </a:rPr>
              <a:t>their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1987" y="798195"/>
            <a:ext cx="1490345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urier New"/>
                <a:cs typeface="Courier New"/>
              </a:rPr>
              <a:t>school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7536" y="310515"/>
            <a:ext cx="1863725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ourier New"/>
                <a:cs typeface="Courier New"/>
              </a:rPr>
              <a:t>to</a:t>
            </a:r>
            <a:r>
              <a:rPr sz="3200" b="1" spc="-95" dirty="0">
                <a:latin typeface="Courier New"/>
                <a:cs typeface="Courier New"/>
              </a:rPr>
              <a:t> </a:t>
            </a:r>
            <a:r>
              <a:rPr sz="3200" b="1" spc="-5" dirty="0">
                <a:latin typeface="Courier New"/>
                <a:cs typeface="Courier New"/>
              </a:rPr>
              <a:t>know</a:t>
            </a:r>
            <a:endParaRPr sz="3200">
              <a:latin typeface="Courier New"/>
              <a:cs typeface="Courier New"/>
            </a:endParaRPr>
          </a:p>
          <a:p>
            <a:pPr marL="629920">
              <a:lnSpc>
                <a:spcPct val="100000"/>
              </a:lnSpc>
            </a:pPr>
            <a:r>
              <a:rPr sz="3200" b="1" spc="-5" dirty="0">
                <a:latin typeface="Courier New"/>
                <a:cs typeface="Courier New"/>
              </a:rPr>
              <a:t>year?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9594" y="2787079"/>
            <a:ext cx="4361180" cy="3650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55"/>
              </a:lnSpc>
            </a:pPr>
            <a:r>
              <a:rPr lang="en-GB" sz="1900" spc="-5" dirty="0">
                <a:latin typeface="Cooper Black"/>
                <a:cs typeface="Courier New"/>
              </a:rPr>
              <a:t>(was Year</a:t>
            </a:r>
            <a:r>
              <a:rPr lang="en-GB" sz="1900" spc="-110" dirty="0">
                <a:latin typeface="Cooper Black"/>
                <a:cs typeface="Courier New"/>
              </a:rPr>
              <a:t> </a:t>
            </a:r>
            <a:r>
              <a:rPr lang="en-GB" sz="1900" spc="-10" dirty="0">
                <a:latin typeface="Cooper Black"/>
                <a:cs typeface="Courier New"/>
              </a:rPr>
              <a:t>4).</a:t>
            </a:r>
            <a:endParaRPr lang="en-GB" sz="1900" dirty="0">
              <a:latin typeface="Cooper Black"/>
              <a:cs typeface="Courier New"/>
            </a:endParaRPr>
          </a:p>
          <a:p>
            <a:pPr marL="1270" algn="ctr">
              <a:lnSpc>
                <a:spcPts val="2055"/>
              </a:lnSpc>
            </a:pPr>
            <a:r>
              <a:rPr lang="en-GB" sz="1900" spc="-5" dirty="0" smtClean="0">
                <a:latin typeface="Courier New"/>
                <a:cs typeface="Courier New"/>
              </a:rPr>
              <a:t>- </a:t>
            </a:r>
            <a:r>
              <a:rPr lang="en-GB" sz="1900" b="1" spc="-5" dirty="0">
                <a:solidFill>
                  <a:srgbClr val="1F487C"/>
                </a:solidFill>
                <a:latin typeface="Cooper Black"/>
                <a:cs typeface="Courier New"/>
              </a:rPr>
              <a:t>Subordination and co-ordination</a:t>
            </a:r>
            <a:r>
              <a:rPr lang="en-GB" sz="1900" b="1" spc="-80" dirty="0">
                <a:solidFill>
                  <a:srgbClr val="1F487C"/>
                </a:solidFill>
                <a:latin typeface="Cooper Black"/>
                <a:cs typeface="Courier New"/>
              </a:rPr>
              <a:t> </a:t>
            </a:r>
            <a:r>
              <a:rPr lang="en-GB" sz="1900" spc="-10" dirty="0">
                <a:latin typeface="Cooper Black"/>
                <a:cs typeface="Courier New"/>
              </a:rPr>
              <a:t>in Year 2</a:t>
            </a:r>
            <a:endParaRPr lang="en-GB" sz="1900" dirty="0">
              <a:latin typeface="Cooper Black"/>
              <a:cs typeface="Courier New"/>
            </a:endParaRPr>
          </a:p>
          <a:p>
            <a:pPr marL="1270" algn="ctr">
              <a:lnSpc>
                <a:spcPts val="2055"/>
              </a:lnSpc>
            </a:pPr>
            <a:r>
              <a:rPr sz="1900" spc="-5" dirty="0" smtClean="0">
                <a:latin typeface="Cooper Black"/>
                <a:cs typeface="Courier New"/>
              </a:rPr>
              <a:t>- </a:t>
            </a:r>
            <a:r>
              <a:rPr sz="1900" b="1" spc="-5" dirty="0">
                <a:solidFill>
                  <a:srgbClr val="1F487C"/>
                </a:solidFill>
                <a:latin typeface="Cooper Black"/>
                <a:cs typeface="Courier New"/>
              </a:rPr>
              <a:t>Prepositions </a:t>
            </a:r>
            <a:r>
              <a:rPr sz="1900" spc="-5" dirty="0">
                <a:latin typeface="Cooper Black"/>
                <a:cs typeface="Courier New"/>
              </a:rPr>
              <a:t>in Year</a:t>
            </a:r>
            <a:r>
              <a:rPr sz="1900" spc="-85" dirty="0">
                <a:latin typeface="Cooper Black"/>
                <a:cs typeface="Courier New"/>
              </a:rPr>
              <a:t> </a:t>
            </a:r>
            <a:r>
              <a:rPr sz="1900" spc="-5" dirty="0">
                <a:latin typeface="Cooper Black"/>
                <a:cs typeface="Courier New"/>
              </a:rPr>
              <a:t>3</a:t>
            </a:r>
            <a:endParaRPr sz="1900" dirty="0">
              <a:latin typeface="Cooper Black"/>
              <a:cs typeface="Courier New"/>
            </a:endParaRPr>
          </a:p>
          <a:p>
            <a:pPr algn="ctr">
              <a:lnSpc>
                <a:spcPts val="2055"/>
              </a:lnSpc>
            </a:pPr>
            <a:r>
              <a:rPr sz="1900" spc="-5" dirty="0">
                <a:latin typeface="Cooper Black"/>
                <a:cs typeface="Courier New"/>
              </a:rPr>
              <a:t>(was Year</a:t>
            </a:r>
            <a:r>
              <a:rPr sz="1900" spc="-110" dirty="0">
                <a:latin typeface="Cooper Black"/>
                <a:cs typeface="Courier New"/>
              </a:rPr>
              <a:t> </a:t>
            </a:r>
            <a:r>
              <a:rPr sz="1900" spc="-10" dirty="0">
                <a:latin typeface="Cooper Black"/>
                <a:cs typeface="Courier New"/>
              </a:rPr>
              <a:t>5).</a:t>
            </a:r>
            <a:endParaRPr sz="1900" dirty="0">
              <a:latin typeface="Cooper Black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ooper Black"/>
              <a:cs typeface="Times New Roman"/>
            </a:endParaRPr>
          </a:p>
          <a:p>
            <a:pPr marL="445770" marR="438150" indent="635" algn="ctr">
              <a:lnSpc>
                <a:spcPts val="1820"/>
              </a:lnSpc>
            </a:pPr>
            <a:r>
              <a:rPr sz="1900" spc="-5" dirty="0">
                <a:latin typeface="Cooper Black"/>
                <a:cs typeface="Courier New"/>
              </a:rPr>
              <a:t>- </a:t>
            </a:r>
            <a:r>
              <a:rPr sz="1900" b="1" spc="-5" dirty="0">
                <a:solidFill>
                  <a:srgbClr val="1F487C"/>
                </a:solidFill>
                <a:latin typeface="Cooper Black"/>
                <a:cs typeface="Courier New"/>
              </a:rPr>
              <a:t>Modal verbs </a:t>
            </a:r>
            <a:r>
              <a:rPr sz="1900" spc="-5" dirty="0">
                <a:latin typeface="Cooper Black"/>
                <a:cs typeface="Courier New"/>
              </a:rPr>
              <a:t>in </a:t>
            </a:r>
            <a:r>
              <a:rPr sz="1900" spc="-10" dirty="0">
                <a:latin typeface="Cooper Black"/>
                <a:cs typeface="Courier New"/>
              </a:rPr>
              <a:t>Year </a:t>
            </a:r>
            <a:r>
              <a:rPr sz="1900" spc="-5" dirty="0">
                <a:latin typeface="Cooper Black"/>
                <a:cs typeface="Courier New"/>
              </a:rPr>
              <a:t>5  (not previously</a:t>
            </a:r>
            <a:r>
              <a:rPr sz="1900" spc="-120" dirty="0">
                <a:latin typeface="Cooper Black"/>
                <a:cs typeface="Courier New"/>
              </a:rPr>
              <a:t> </a:t>
            </a:r>
            <a:r>
              <a:rPr sz="1900" spc="-5" dirty="0">
                <a:latin typeface="Cooper Black"/>
                <a:cs typeface="Courier New"/>
              </a:rPr>
              <a:t>taught).</a:t>
            </a:r>
            <a:endParaRPr sz="1900" dirty="0">
              <a:latin typeface="Cooper Black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Cooper Black"/>
              <a:cs typeface="Times New Roman"/>
            </a:endParaRPr>
          </a:p>
          <a:p>
            <a:pPr marL="12065" marR="5080" algn="ctr">
              <a:lnSpc>
                <a:spcPts val="1830"/>
              </a:lnSpc>
            </a:pPr>
            <a:r>
              <a:rPr sz="1900" spc="-5" dirty="0">
                <a:latin typeface="Cooper Black"/>
                <a:cs typeface="Courier New"/>
              </a:rPr>
              <a:t>- </a:t>
            </a:r>
            <a:r>
              <a:rPr sz="1900" b="1" spc="-5" dirty="0">
                <a:solidFill>
                  <a:srgbClr val="1F487C"/>
                </a:solidFill>
                <a:latin typeface="Cooper Black"/>
                <a:cs typeface="Courier New"/>
              </a:rPr>
              <a:t>Subject and object </a:t>
            </a:r>
            <a:r>
              <a:rPr sz="1900" spc="-5" dirty="0">
                <a:latin typeface="Cooper Black"/>
                <a:cs typeface="Courier New"/>
              </a:rPr>
              <a:t>in </a:t>
            </a:r>
            <a:r>
              <a:rPr sz="1900" spc="-10" dirty="0">
                <a:latin typeface="Cooper Black"/>
                <a:cs typeface="Courier New"/>
              </a:rPr>
              <a:t>Year</a:t>
            </a:r>
            <a:r>
              <a:rPr sz="1900" spc="-65" dirty="0">
                <a:latin typeface="Cooper Black"/>
                <a:cs typeface="Courier New"/>
              </a:rPr>
              <a:t> </a:t>
            </a:r>
            <a:r>
              <a:rPr sz="1900" spc="-5" dirty="0">
                <a:latin typeface="Cooper Black"/>
                <a:cs typeface="Courier New"/>
              </a:rPr>
              <a:t>6  (not previously</a:t>
            </a:r>
            <a:r>
              <a:rPr sz="1900" spc="-120" dirty="0">
                <a:latin typeface="Cooper Black"/>
                <a:cs typeface="Courier New"/>
              </a:rPr>
              <a:t> </a:t>
            </a:r>
            <a:r>
              <a:rPr sz="1900" spc="-5" dirty="0">
                <a:latin typeface="Cooper Black"/>
                <a:cs typeface="Courier New"/>
              </a:rPr>
              <a:t>taught).</a:t>
            </a:r>
            <a:endParaRPr sz="1900" dirty="0">
              <a:latin typeface="Cooper Black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Cooper Black"/>
              <a:cs typeface="Times New Roman"/>
            </a:endParaRPr>
          </a:p>
          <a:p>
            <a:pPr marL="229235" marR="221615" algn="ctr">
              <a:lnSpc>
                <a:spcPct val="80000"/>
              </a:lnSpc>
            </a:pPr>
            <a:r>
              <a:rPr sz="1900" spc="-5" dirty="0">
                <a:latin typeface="Cooper Black"/>
                <a:cs typeface="Courier New"/>
              </a:rPr>
              <a:t>- </a:t>
            </a:r>
            <a:r>
              <a:rPr sz="1900" b="1" spc="-10" dirty="0">
                <a:solidFill>
                  <a:srgbClr val="1F487C"/>
                </a:solidFill>
                <a:latin typeface="Cooper Black"/>
                <a:cs typeface="Courier New"/>
              </a:rPr>
              <a:t>The </a:t>
            </a:r>
            <a:r>
              <a:rPr sz="1900" b="1" spc="-5" dirty="0">
                <a:solidFill>
                  <a:srgbClr val="1F487C"/>
                </a:solidFill>
                <a:latin typeface="Cooper Black"/>
                <a:cs typeface="Courier New"/>
              </a:rPr>
              <a:t>subjunctive </a:t>
            </a:r>
            <a:r>
              <a:rPr sz="1900" spc="-5" dirty="0">
                <a:latin typeface="Cooper Black"/>
                <a:cs typeface="Courier New"/>
              </a:rPr>
              <a:t>in Year</a:t>
            </a:r>
            <a:r>
              <a:rPr sz="1900" spc="-80" dirty="0">
                <a:latin typeface="Cooper Black"/>
                <a:cs typeface="Courier New"/>
              </a:rPr>
              <a:t> </a:t>
            </a:r>
            <a:r>
              <a:rPr sz="1900" spc="-5" dirty="0">
                <a:latin typeface="Cooper Black"/>
                <a:cs typeface="Courier New"/>
              </a:rPr>
              <a:t>6  (not previously</a:t>
            </a:r>
            <a:r>
              <a:rPr sz="1900" spc="-120" dirty="0">
                <a:latin typeface="Cooper Black"/>
                <a:cs typeface="Courier New"/>
              </a:rPr>
              <a:t> </a:t>
            </a:r>
            <a:r>
              <a:rPr sz="1900" spc="-5" dirty="0">
                <a:latin typeface="Cooper Black"/>
                <a:cs typeface="Courier New"/>
              </a:rPr>
              <a:t>taught).</a:t>
            </a:r>
            <a:endParaRPr sz="1900" dirty="0">
              <a:latin typeface="Cooper Black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861" y="1346938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oper Black"/>
              </a:rPr>
              <a:t>The new curriculum expects children to tackle more challenging grammar earlier on, for 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515"/>
            <a:ext cx="8305800" cy="1354217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Subordinating or Co-ordinating: that is the question….?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04745"/>
            <a:ext cx="8072119" cy="5078313"/>
          </a:xfrm>
        </p:spPr>
        <p:txBody>
          <a:bodyPr/>
          <a:lstStyle/>
          <a:p>
            <a:r>
              <a:rPr lang="en-GB" sz="3200" dirty="0" smtClean="0"/>
              <a:t>Have a look at the piece of writing in front of you. Talk to the person next to you and see if you can identify the following:</a:t>
            </a:r>
          </a:p>
          <a:p>
            <a:endParaRPr lang="en-GB" sz="1000" dirty="0" smtClean="0"/>
          </a:p>
          <a:p>
            <a:r>
              <a:rPr lang="en-GB" sz="3600" dirty="0" smtClean="0">
                <a:solidFill>
                  <a:srgbClr val="0070C0"/>
                </a:solidFill>
              </a:rPr>
              <a:t>Determiner; indefinite article; subordinating conjunction; co-ordinating conjunction; inverted commas; fronted adverbial; expanded noun phrase; present perfect tense.</a:t>
            </a:r>
            <a:endParaRPr lang="en-GB" sz="3600" dirty="0" smtClean="0"/>
          </a:p>
          <a:p>
            <a:endParaRPr lang="en-GB" sz="3600" dirty="0"/>
          </a:p>
        </p:txBody>
      </p:sp>
      <p:pic>
        <p:nvPicPr>
          <p:cNvPr id="1026" name="Picture 2" descr="C:\Users\snico\AppData\Local\Microsoft\Windows\INetCache\IE\JM876PA2\homer_think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61" y="5257800"/>
            <a:ext cx="180622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3733800" cy="67710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Year 3………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8072119" cy="1107996"/>
          </a:xfrm>
        </p:spPr>
        <p:txBody>
          <a:bodyPr/>
          <a:lstStyle/>
          <a:p>
            <a:r>
              <a:rPr lang="en-GB" sz="3600" dirty="0" smtClean="0"/>
              <a:t>Any guesses as to which year group these grammatical terms are from?</a:t>
            </a:r>
            <a:endParaRPr lang="en-GB" sz="3600" dirty="0"/>
          </a:p>
        </p:txBody>
      </p:sp>
      <p:pic>
        <p:nvPicPr>
          <p:cNvPr id="2050" name="Picture 2" descr="C:\Users\snico\AppData\Local\Microsoft\Windows\INetCache\IE\B515R3E1\Thinki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76800"/>
            <a:ext cx="926412" cy="12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403"/>
            <a:ext cx="8153400" cy="1399286"/>
          </a:xfrm>
        </p:spPr>
        <p:txBody>
          <a:bodyPr/>
          <a:lstStyle/>
          <a:p>
            <a:pPr marL="109538" indent="0"/>
            <a:r>
              <a:rPr lang="en-GB" altLang="en-US" dirty="0">
                <a:solidFill>
                  <a:srgbClr val="0070C0"/>
                </a:solidFill>
              </a:rPr>
              <a:t>When pupils enter </a:t>
            </a:r>
            <a:r>
              <a:rPr lang="en-GB" altLang="en-US" b="1" dirty="0">
                <a:solidFill>
                  <a:srgbClr val="0070C0"/>
                </a:solidFill>
              </a:rPr>
              <a:t>Year</a:t>
            </a:r>
            <a:r>
              <a:rPr lang="en-GB" altLang="en-US" dirty="0">
                <a:solidFill>
                  <a:srgbClr val="0070C0"/>
                </a:solidFill>
              </a:rPr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3</a:t>
            </a:r>
            <a:r>
              <a:rPr lang="en-GB" altLang="en-US" dirty="0">
                <a:solidFill>
                  <a:srgbClr val="0070C0"/>
                </a:solidFill>
              </a:rPr>
              <a:t>, it is expected that they will be able to: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72386"/>
            <a:ext cx="8458200" cy="4616648"/>
          </a:xfrm>
        </p:spPr>
        <p:txBody>
          <a:bodyPr/>
          <a:lstStyle/>
          <a:p>
            <a:pPr marL="395288" indent="-285750"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Consistently </a:t>
            </a:r>
            <a:r>
              <a:rPr lang="en-GB" altLang="en-US" sz="2400" dirty="0"/>
              <a:t>use the </a:t>
            </a:r>
            <a:r>
              <a:rPr lang="en-GB" altLang="en-US" sz="2400" b="1" dirty="0">
                <a:solidFill>
                  <a:srgbClr val="0070C0"/>
                </a:solidFill>
              </a:rPr>
              <a:t>past</a:t>
            </a:r>
            <a:r>
              <a:rPr lang="en-GB" altLang="en-US" sz="2400" dirty="0"/>
              <a:t> and </a:t>
            </a:r>
            <a:r>
              <a:rPr lang="en-GB" altLang="en-US" sz="2400" b="1" dirty="0">
                <a:solidFill>
                  <a:srgbClr val="0070C0"/>
                </a:solidFill>
              </a:rPr>
              <a:t>present tense </a:t>
            </a:r>
            <a:r>
              <a:rPr lang="en-GB" altLang="en-US" sz="2400" dirty="0"/>
              <a:t>throughout a piece of </a:t>
            </a:r>
            <a:r>
              <a:rPr lang="en-GB" altLang="en-US" sz="2400" dirty="0" smtClean="0"/>
              <a:t>writing</a:t>
            </a:r>
            <a:endParaRPr lang="en-GB" altLang="en-US" sz="2400" dirty="0"/>
          </a:p>
          <a:p>
            <a:pPr marL="395288" indent="-285750"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Use the </a:t>
            </a:r>
            <a:r>
              <a:rPr lang="en-GB" altLang="en-US" sz="2400" b="1" dirty="0">
                <a:solidFill>
                  <a:srgbClr val="0070C0"/>
                </a:solidFill>
              </a:rPr>
              <a:t>progressive</a:t>
            </a:r>
            <a:r>
              <a:rPr lang="en-GB" altLang="en-US" sz="2400" b="1" dirty="0"/>
              <a:t> </a:t>
            </a:r>
            <a:r>
              <a:rPr lang="en-GB" altLang="en-US" sz="2400" dirty="0"/>
              <a:t>form of </a:t>
            </a:r>
            <a:r>
              <a:rPr lang="en-GB" altLang="en-US" sz="2400" b="1" dirty="0">
                <a:solidFill>
                  <a:srgbClr val="0070C0"/>
                </a:solidFill>
              </a:rPr>
              <a:t>verbs</a:t>
            </a:r>
            <a:r>
              <a:rPr lang="en-GB" altLang="en-US" sz="2400" b="1" dirty="0"/>
              <a:t> </a:t>
            </a:r>
            <a:r>
              <a:rPr lang="en-GB" altLang="en-US" sz="2400" dirty="0"/>
              <a:t>in the </a:t>
            </a:r>
            <a:r>
              <a:rPr lang="en-GB" altLang="en-US" sz="2400" b="1" dirty="0">
                <a:solidFill>
                  <a:srgbClr val="0070C0"/>
                </a:solidFill>
              </a:rPr>
              <a:t>present</a:t>
            </a:r>
            <a:r>
              <a:rPr lang="en-GB" altLang="en-US" sz="2400" b="1" dirty="0"/>
              <a:t> </a:t>
            </a:r>
            <a:r>
              <a:rPr lang="en-GB" altLang="en-US" sz="2400" dirty="0"/>
              <a:t>and </a:t>
            </a:r>
            <a:r>
              <a:rPr lang="en-GB" altLang="en-US" sz="2400" b="1" dirty="0">
                <a:solidFill>
                  <a:srgbClr val="0070C0"/>
                </a:solidFill>
              </a:rPr>
              <a:t>past tense </a:t>
            </a:r>
            <a:r>
              <a:rPr lang="en-GB" altLang="en-US" sz="2400" dirty="0"/>
              <a:t>to mark actions in progress </a:t>
            </a:r>
            <a:r>
              <a:rPr lang="en-GB" altLang="en-US" sz="2400" dirty="0" smtClean="0"/>
              <a:t>[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i="1" dirty="0">
                <a:solidFill>
                  <a:srgbClr val="0070C0"/>
                </a:solidFill>
              </a:rPr>
              <a:t>she is drumming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he was shouting</a:t>
            </a:r>
            <a:r>
              <a:rPr lang="en-GB" altLang="en-US" sz="2400" dirty="0"/>
              <a:t>] </a:t>
            </a:r>
            <a:endParaRPr lang="en-GB" sz="2400" dirty="0" smtClean="0"/>
          </a:p>
          <a:p>
            <a:pPr marL="395288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Use </a:t>
            </a:r>
            <a:r>
              <a:rPr lang="en-GB" sz="2400" dirty="0"/>
              <a:t>capital letters, full stops, question marks and exclamation marks to demarcate </a:t>
            </a:r>
            <a:r>
              <a:rPr lang="en-GB" sz="2400" b="1" dirty="0">
                <a:solidFill>
                  <a:srgbClr val="0070C0"/>
                </a:solidFill>
              </a:rPr>
              <a:t>sentences</a:t>
            </a:r>
            <a:r>
              <a:rPr lang="en-GB" sz="2400" b="1" dirty="0"/>
              <a:t> </a:t>
            </a:r>
          </a:p>
          <a:p>
            <a:pPr marL="395288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Use </a:t>
            </a:r>
            <a:r>
              <a:rPr lang="en-GB" sz="2400" b="1" dirty="0">
                <a:solidFill>
                  <a:srgbClr val="0070C0"/>
                </a:solidFill>
              </a:rPr>
              <a:t>commas</a:t>
            </a:r>
            <a:r>
              <a:rPr lang="en-GB" sz="2400" dirty="0"/>
              <a:t> to separate items in a list </a:t>
            </a:r>
          </a:p>
          <a:p>
            <a:pPr marL="395288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Use</a:t>
            </a:r>
            <a:r>
              <a:rPr lang="en-GB" sz="2400" b="1" dirty="0" smtClean="0"/>
              <a:t> </a:t>
            </a:r>
            <a:r>
              <a:rPr lang="en-GB" sz="2400" b="1" dirty="0">
                <a:solidFill>
                  <a:srgbClr val="0070C0"/>
                </a:solidFill>
              </a:rPr>
              <a:t>apostrophes</a:t>
            </a:r>
            <a:r>
              <a:rPr lang="en-GB" sz="2400" b="1" dirty="0"/>
              <a:t> </a:t>
            </a:r>
            <a:r>
              <a:rPr lang="en-GB" sz="2400" dirty="0"/>
              <a:t>to mark where letters are missing in spelling (e.g. </a:t>
            </a:r>
            <a:r>
              <a:rPr lang="en-GB" sz="2400" dirty="0">
                <a:solidFill>
                  <a:srgbClr val="0070C0"/>
                </a:solidFill>
              </a:rPr>
              <a:t>can’t</a:t>
            </a:r>
            <a:r>
              <a:rPr lang="en-GB" sz="2400" dirty="0"/>
              <a:t>) and to mark singular possession in nouns </a:t>
            </a:r>
            <a:r>
              <a:rPr lang="en-GB" sz="2400" dirty="0" smtClean="0"/>
              <a:t>(</a:t>
            </a:r>
            <a:r>
              <a:rPr lang="en-GB" sz="2400" dirty="0" err="1" smtClean="0"/>
              <a:t>eg</a:t>
            </a:r>
            <a:r>
              <a:rPr lang="en-GB" sz="2400" dirty="0" smtClean="0"/>
              <a:t>. </a:t>
            </a:r>
            <a:r>
              <a:rPr lang="en-GB" sz="2400" i="1" dirty="0">
                <a:solidFill>
                  <a:srgbClr val="0070C0"/>
                </a:solidFill>
              </a:rPr>
              <a:t>the girl’s name</a:t>
            </a:r>
            <a:r>
              <a:rPr lang="en-GB" sz="2400" dirty="0"/>
              <a:t>) </a:t>
            </a:r>
            <a:r>
              <a:rPr lang="en-GB" altLang="en-US" dirty="0"/>
              <a:t>	</a:t>
            </a:r>
            <a:endParaRPr lang="en-GB" alt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8458200" cy="5078313"/>
          </a:xfrm>
        </p:spPr>
        <p:txBody>
          <a:bodyPr/>
          <a:lstStyle/>
          <a:p>
            <a:pPr marL="395478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Form </a:t>
            </a:r>
            <a:r>
              <a:rPr lang="en-GB" sz="2400" b="1" dirty="0">
                <a:solidFill>
                  <a:srgbClr val="0070C0"/>
                </a:solidFill>
              </a:rPr>
              <a:t>nouns</a:t>
            </a:r>
            <a:r>
              <a:rPr lang="en-GB" sz="2400" b="1" dirty="0"/>
              <a:t> </a:t>
            </a:r>
            <a:r>
              <a:rPr lang="en-GB" sz="2400" dirty="0"/>
              <a:t>using </a:t>
            </a:r>
            <a:r>
              <a:rPr lang="en-GB" sz="2400" b="1" dirty="0">
                <a:solidFill>
                  <a:srgbClr val="0070C0"/>
                </a:solidFill>
              </a:rPr>
              <a:t>suffixes</a:t>
            </a:r>
            <a:r>
              <a:rPr lang="en-GB" sz="2400" b="1" dirty="0"/>
              <a:t> </a:t>
            </a:r>
            <a:r>
              <a:rPr lang="en-GB" sz="2400" dirty="0"/>
              <a:t>such as </a:t>
            </a:r>
            <a:r>
              <a:rPr lang="en-GB" sz="2400" dirty="0">
                <a:solidFill>
                  <a:srgbClr val="0070C0"/>
                </a:solidFill>
              </a:rPr>
              <a:t>–</a:t>
            </a:r>
            <a:r>
              <a:rPr lang="en-GB" sz="2400" i="1" dirty="0">
                <a:solidFill>
                  <a:srgbClr val="0070C0"/>
                </a:solidFill>
              </a:rPr>
              <a:t>ness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–</a:t>
            </a:r>
            <a:r>
              <a:rPr lang="en-GB" sz="2400" i="1" dirty="0" err="1">
                <a:solidFill>
                  <a:srgbClr val="0070C0"/>
                </a:solidFill>
              </a:rPr>
              <a:t>er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and by compounding </a:t>
            </a:r>
            <a:r>
              <a:rPr lang="en-GB" sz="2400" dirty="0" smtClean="0"/>
              <a:t>[</a:t>
            </a:r>
            <a:r>
              <a:rPr lang="en-GB" sz="2400" dirty="0" err="1" smtClean="0"/>
              <a:t>eg</a:t>
            </a:r>
            <a:r>
              <a:rPr lang="en-GB" sz="2400" dirty="0" smtClean="0"/>
              <a:t>. </a:t>
            </a:r>
            <a:r>
              <a:rPr lang="en-GB" sz="2400" i="1" dirty="0">
                <a:solidFill>
                  <a:srgbClr val="0070C0"/>
                </a:solidFill>
              </a:rPr>
              <a:t>whiteboard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superman</a:t>
            </a:r>
            <a:r>
              <a:rPr lang="en-GB" sz="2400" dirty="0"/>
              <a:t>] </a:t>
            </a:r>
          </a:p>
          <a:p>
            <a:pPr marL="395478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Form </a:t>
            </a:r>
            <a:r>
              <a:rPr lang="en-GB" sz="2400" b="1" dirty="0">
                <a:solidFill>
                  <a:srgbClr val="0070C0"/>
                </a:solidFill>
              </a:rPr>
              <a:t>adjectives</a:t>
            </a:r>
            <a:r>
              <a:rPr lang="en-GB" sz="2400" b="1" dirty="0"/>
              <a:t> </a:t>
            </a:r>
            <a:r>
              <a:rPr lang="en-GB" sz="2400" dirty="0"/>
              <a:t>using </a:t>
            </a:r>
            <a:r>
              <a:rPr lang="en-GB" sz="2400" b="1" dirty="0">
                <a:solidFill>
                  <a:srgbClr val="0070C0"/>
                </a:solidFill>
              </a:rPr>
              <a:t>suffixes</a:t>
            </a:r>
            <a:r>
              <a:rPr lang="en-GB" sz="2400" b="1" dirty="0"/>
              <a:t> </a:t>
            </a:r>
            <a:r>
              <a:rPr lang="en-GB" sz="2400" dirty="0"/>
              <a:t>such as </a:t>
            </a:r>
            <a:r>
              <a:rPr lang="en-GB" sz="2400" i="1" dirty="0">
                <a:solidFill>
                  <a:srgbClr val="0070C0"/>
                </a:solidFill>
              </a:rPr>
              <a:t>–</a:t>
            </a:r>
            <a:r>
              <a:rPr lang="en-GB" sz="2400" i="1" dirty="0" err="1">
                <a:solidFill>
                  <a:srgbClr val="0070C0"/>
                </a:solidFill>
              </a:rPr>
              <a:t>ful</a:t>
            </a:r>
            <a:r>
              <a:rPr lang="en-GB" sz="2400" dirty="0"/>
              <a:t>,   </a:t>
            </a:r>
            <a:r>
              <a:rPr lang="en-GB" sz="2400" i="1" dirty="0">
                <a:solidFill>
                  <a:srgbClr val="0070C0"/>
                </a:solidFill>
              </a:rPr>
              <a:t>–less </a:t>
            </a:r>
          </a:p>
          <a:p>
            <a:pPr marL="395478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Use </a:t>
            </a:r>
            <a:r>
              <a:rPr lang="en-GB" sz="2400" dirty="0"/>
              <a:t>the </a:t>
            </a:r>
            <a:r>
              <a:rPr lang="en-GB" sz="2400" b="1" dirty="0">
                <a:solidFill>
                  <a:srgbClr val="0070C0"/>
                </a:solidFill>
              </a:rPr>
              <a:t>suffixes </a:t>
            </a:r>
            <a:r>
              <a:rPr lang="en-GB" sz="2400" i="1" dirty="0">
                <a:solidFill>
                  <a:srgbClr val="0070C0"/>
                </a:solidFill>
              </a:rPr>
              <a:t>–</a:t>
            </a:r>
            <a:r>
              <a:rPr lang="en-GB" sz="2400" i="1" dirty="0" err="1">
                <a:solidFill>
                  <a:srgbClr val="0070C0"/>
                </a:solidFill>
              </a:rPr>
              <a:t>er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–</a:t>
            </a:r>
            <a:r>
              <a:rPr lang="en-GB" sz="2400" i="1" dirty="0" err="1">
                <a:solidFill>
                  <a:srgbClr val="0070C0"/>
                </a:solidFill>
              </a:rPr>
              <a:t>est</a:t>
            </a:r>
            <a:r>
              <a:rPr lang="en-GB" sz="2400" i="1" dirty="0">
                <a:solidFill>
                  <a:srgbClr val="0070C0"/>
                </a:solidFill>
              </a:rPr>
              <a:t>  </a:t>
            </a:r>
            <a:r>
              <a:rPr lang="en-GB" sz="2400" dirty="0"/>
              <a:t>in </a:t>
            </a:r>
            <a:r>
              <a:rPr lang="en-GB" sz="2400" b="1" dirty="0">
                <a:solidFill>
                  <a:srgbClr val="0070C0"/>
                </a:solidFill>
              </a:rPr>
              <a:t>adjectives</a:t>
            </a:r>
            <a:r>
              <a:rPr lang="en-GB" sz="2400" b="1" dirty="0"/>
              <a:t> </a:t>
            </a:r>
            <a:r>
              <a:rPr lang="en-GB" sz="2400" dirty="0"/>
              <a:t>and the use of </a:t>
            </a:r>
            <a:r>
              <a:rPr lang="en-GB" sz="2400" dirty="0">
                <a:solidFill>
                  <a:srgbClr val="0070C0"/>
                </a:solidFill>
              </a:rPr>
              <a:t>–</a:t>
            </a:r>
            <a:r>
              <a:rPr lang="en-GB" sz="2400" dirty="0" err="1">
                <a:solidFill>
                  <a:srgbClr val="0070C0"/>
                </a:solidFill>
              </a:rPr>
              <a:t>ly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in Standard English to turn adjectives into </a:t>
            </a:r>
            <a:r>
              <a:rPr lang="en-GB" sz="2400" b="1" dirty="0" smtClean="0">
                <a:solidFill>
                  <a:srgbClr val="0070C0"/>
                </a:solidFill>
              </a:rPr>
              <a:t>adverbs</a:t>
            </a:r>
          </a:p>
          <a:p>
            <a:pPr marL="395478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Been </a:t>
            </a:r>
            <a:r>
              <a:rPr lang="en-GB" sz="2400" dirty="0"/>
              <a:t>introduced to </a:t>
            </a:r>
            <a:r>
              <a:rPr lang="en-GB" sz="2400" b="1" dirty="0">
                <a:solidFill>
                  <a:srgbClr val="0070C0"/>
                </a:solidFill>
              </a:rPr>
              <a:t>subordination</a:t>
            </a:r>
            <a:r>
              <a:rPr lang="en-GB" sz="2400" b="1" dirty="0"/>
              <a:t> </a:t>
            </a:r>
            <a:r>
              <a:rPr lang="en-GB" sz="2400" dirty="0"/>
              <a:t>(using </a:t>
            </a:r>
            <a:r>
              <a:rPr lang="en-GB" sz="2400" i="1" dirty="0">
                <a:solidFill>
                  <a:srgbClr val="0070C0"/>
                </a:solidFill>
              </a:rPr>
              <a:t>when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if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that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because</a:t>
            </a:r>
            <a:r>
              <a:rPr lang="en-GB" sz="2400" i="1" dirty="0"/>
              <a:t>) </a:t>
            </a:r>
            <a:r>
              <a:rPr lang="en-GB" sz="2400" dirty="0"/>
              <a:t>and </a:t>
            </a:r>
            <a:r>
              <a:rPr lang="en-GB" sz="2400" b="1" dirty="0">
                <a:solidFill>
                  <a:srgbClr val="0070C0"/>
                </a:solidFill>
              </a:rPr>
              <a:t>co-ordination</a:t>
            </a:r>
            <a:r>
              <a:rPr lang="en-GB" sz="2400" b="1" dirty="0"/>
              <a:t> </a:t>
            </a:r>
            <a:r>
              <a:rPr lang="en-GB" sz="2400" dirty="0"/>
              <a:t>(using </a:t>
            </a:r>
            <a:r>
              <a:rPr lang="en-GB" sz="2400" i="1" dirty="0">
                <a:solidFill>
                  <a:srgbClr val="0070C0"/>
                </a:solidFill>
              </a:rPr>
              <a:t>or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and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but</a:t>
            </a:r>
            <a:r>
              <a:rPr lang="en-GB" sz="2400" dirty="0"/>
              <a:t>)  </a:t>
            </a:r>
            <a:endParaRPr lang="en-GB" sz="2400" dirty="0" smtClean="0"/>
          </a:p>
          <a:p>
            <a:pPr marL="395478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Use </a:t>
            </a:r>
            <a:r>
              <a:rPr lang="en-GB" sz="2400" dirty="0"/>
              <a:t>expanded </a:t>
            </a:r>
            <a:r>
              <a:rPr lang="en-GB" sz="2400" b="1" dirty="0">
                <a:solidFill>
                  <a:srgbClr val="0070C0"/>
                </a:solidFill>
              </a:rPr>
              <a:t>noun phrases </a:t>
            </a:r>
            <a:r>
              <a:rPr lang="en-GB" sz="2400" dirty="0"/>
              <a:t>for description and specification </a:t>
            </a:r>
            <a:r>
              <a:rPr lang="en-GB" sz="2400" dirty="0" smtClean="0"/>
              <a:t>[</a:t>
            </a:r>
            <a:r>
              <a:rPr lang="en-GB" sz="2400" dirty="0" err="1" smtClean="0"/>
              <a:t>eg</a:t>
            </a:r>
            <a:r>
              <a:rPr lang="en-GB" sz="2400" dirty="0" smtClean="0"/>
              <a:t>. </a:t>
            </a:r>
            <a:r>
              <a:rPr lang="en-GB" sz="2400" i="1" dirty="0">
                <a:solidFill>
                  <a:srgbClr val="0070C0"/>
                </a:solidFill>
              </a:rPr>
              <a:t>the blue butterfly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plain flour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i="1" dirty="0">
                <a:solidFill>
                  <a:srgbClr val="0070C0"/>
                </a:solidFill>
              </a:rPr>
              <a:t>the man in the moon</a:t>
            </a:r>
            <a:r>
              <a:rPr lang="en-GB" sz="2400" dirty="0"/>
              <a:t>] </a:t>
            </a:r>
            <a:endParaRPr lang="en-GB" sz="2400" dirty="0" smtClean="0"/>
          </a:p>
          <a:p>
            <a:pPr marL="395478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Identify </a:t>
            </a:r>
            <a:r>
              <a:rPr lang="en-GB" sz="2400" dirty="0"/>
              <a:t>the functions of sentences</a:t>
            </a:r>
            <a:r>
              <a:rPr lang="en-GB" sz="2400" b="1" dirty="0"/>
              <a:t>:  </a:t>
            </a:r>
            <a:r>
              <a:rPr lang="en-GB" sz="2400" dirty="0">
                <a:solidFill>
                  <a:srgbClr val="0070C0"/>
                </a:solidFill>
              </a:rPr>
              <a:t>statement, question, exclamation or command</a:t>
            </a:r>
            <a:r>
              <a:rPr lang="en-GB" sz="2400" b="1" dirty="0" smtClean="0"/>
              <a:t> </a:t>
            </a:r>
          </a:p>
          <a:p>
            <a:pPr marL="395478" indent="-285750">
              <a:buFont typeface="Wingdings" panose="05000000000000000000" pitchFamily="2" charset="2"/>
              <a:buChar char="Ø"/>
              <a:defRPr/>
            </a:pPr>
            <a:r>
              <a:rPr lang="en-GB" altLang="en-US" sz="2400" dirty="0"/>
              <a:t>Use a range of </a:t>
            </a:r>
            <a:r>
              <a:rPr lang="en-GB" altLang="en-US" sz="2400" dirty="0">
                <a:solidFill>
                  <a:srgbClr val="0070C0"/>
                </a:solidFill>
              </a:rPr>
              <a:t>prefixes</a:t>
            </a:r>
            <a:r>
              <a:rPr lang="en-GB" altLang="en-US" sz="2400" dirty="0"/>
              <a:t> and </a:t>
            </a:r>
            <a:r>
              <a:rPr lang="en-GB" altLang="en-US" sz="2400" dirty="0">
                <a:solidFill>
                  <a:srgbClr val="0070C0"/>
                </a:solidFill>
              </a:rPr>
              <a:t>suffixes</a:t>
            </a:r>
            <a:r>
              <a:rPr lang="en-GB" altLang="en-US" sz="2400" dirty="0"/>
              <a:t> (see National Curriculum spelling appendix</a:t>
            </a:r>
            <a:r>
              <a:rPr lang="en-GB" altLang="en-US" sz="2400" dirty="0" smtClean="0"/>
              <a:t>)</a:t>
            </a: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7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77108"/>
          </a:xfrm>
        </p:spPr>
        <p:txBody>
          <a:bodyPr/>
          <a:lstStyle/>
          <a:p>
            <a:pPr marL="109538" indent="0"/>
            <a:r>
              <a:rPr lang="en-GB" altLang="en-US" b="1" dirty="0" smtClean="0">
                <a:solidFill>
                  <a:srgbClr val="0070C0"/>
                </a:solidFill>
              </a:rPr>
              <a:t>Curriculum Expectations – Year 3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572387"/>
            <a:ext cx="8072119" cy="46535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Express </a:t>
            </a:r>
            <a:r>
              <a:rPr lang="en-GB" altLang="en-US" sz="2400" dirty="0"/>
              <a:t>time, place and cause using </a:t>
            </a:r>
            <a:r>
              <a:rPr lang="en-GB" altLang="en-US" sz="2400" b="1" dirty="0">
                <a:solidFill>
                  <a:srgbClr val="0070C0"/>
                </a:solidFill>
              </a:rPr>
              <a:t>conjunctions</a:t>
            </a:r>
            <a:r>
              <a:rPr lang="en-GB" altLang="en-US" sz="2400" b="1" dirty="0"/>
              <a:t> </a:t>
            </a:r>
            <a:r>
              <a:rPr lang="en-GB" altLang="en-US" sz="2400" dirty="0" smtClean="0"/>
              <a:t>[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i="1" dirty="0">
                <a:solidFill>
                  <a:srgbClr val="0070C0"/>
                </a:solidFill>
              </a:rPr>
              <a:t>when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before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after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while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so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because</a:t>
            </a:r>
            <a:r>
              <a:rPr lang="en-GB" altLang="en-US" sz="2400" dirty="0"/>
              <a:t>], </a:t>
            </a:r>
            <a:r>
              <a:rPr lang="en-GB" altLang="en-US" sz="2400" b="1" dirty="0">
                <a:solidFill>
                  <a:srgbClr val="0070C0"/>
                </a:solidFill>
              </a:rPr>
              <a:t>adverbs</a:t>
            </a:r>
            <a:r>
              <a:rPr lang="en-GB" altLang="en-US" sz="2400" b="1" dirty="0"/>
              <a:t> </a:t>
            </a:r>
            <a:r>
              <a:rPr lang="en-GB" altLang="en-US" sz="2400" dirty="0" smtClean="0"/>
              <a:t>[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i="1" dirty="0" smtClean="0">
                <a:solidFill>
                  <a:srgbClr val="0070C0"/>
                </a:solidFill>
              </a:rPr>
              <a:t>then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next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soon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therefore</a:t>
            </a:r>
            <a:r>
              <a:rPr lang="en-GB" altLang="en-US" sz="2400" dirty="0"/>
              <a:t>], or </a:t>
            </a:r>
            <a:r>
              <a:rPr lang="en-GB" altLang="en-US" sz="2400" b="1" dirty="0">
                <a:solidFill>
                  <a:srgbClr val="0070C0"/>
                </a:solidFill>
              </a:rPr>
              <a:t>prepositions</a:t>
            </a:r>
            <a:r>
              <a:rPr lang="en-GB" altLang="en-US" sz="2400" b="1" dirty="0"/>
              <a:t> </a:t>
            </a:r>
            <a:r>
              <a:rPr lang="en-GB" altLang="en-US" sz="2400" dirty="0" smtClean="0"/>
              <a:t>[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i="1" dirty="0" smtClean="0">
                <a:solidFill>
                  <a:srgbClr val="0070C0"/>
                </a:solidFill>
              </a:rPr>
              <a:t>before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after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during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in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because of</a:t>
            </a:r>
            <a:r>
              <a:rPr lang="en-GB" altLang="en-US" sz="2400" dirty="0"/>
              <a:t>] </a:t>
            </a:r>
            <a:endParaRPr lang="en-GB" alt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Begin </a:t>
            </a:r>
            <a:r>
              <a:rPr lang="en-GB" sz="2400" dirty="0"/>
              <a:t>to use </a:t>
            </a:r>
            <a:r>
              <a:rPr lang="en-GB" sz="2400" dirty="0">
                <a:solidFill>
                  <a:srgbClr val="0070C0"/>
                </a:solidFill>
              </a:rPr>
              <a:t>paragraphs</a:t>
            </a:r>
            <a:r>
              <a:rPr lang="en-GB" sz="2400" dirty="0"/>
              <a:t> as a way to group related material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Use </a:t>
            </a:r>
            <a:r>
              <a:rPr lang="en-GB" sz="2400" dirty="0">
                <a:solidFill>
                  <a:srgbClr val="0070C0"/>
                </a:solidFill>
              </a:rPr>
              <a:t>headings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70C0"/>
                </a:solidFill>
              </a:rPr>
              <a:t>sub-headings</a:t>
            </a:r>
            <a:r>
              <a:rPr lang="en-GB" sz="2400" dirty="0"/>
              <a:t> to aid presentation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Use </a:t>
            </a:r>
            <a:r>
              <a:rPr lang="en-GB" sz="2400" dirty="0"/>
              <a:t>of the </a:t>
            </a:r>
            <a:r>
              <a:rPr lang="en-GB" sz="2400" b="1" dirty="0">
                <a:solidFill>
                  <a:srgbClr val="0070C0"/>
                </a:solidFill>
              </a:rPr>
              <a:t>present perfect </a:t>
            </a:r>
            <a:r>
              <a:rPr lang="en-GB" sz="2400" dirty="0"/>
              <a:t>form of </a:t>
            </a:r>
            <a:r>
              <a:rPr lang="en-GB" sz="2400" b="1" dirty="0">
                <a:solidFill>
                  <a:srgbClr val="0070C0"/>
                </a:solidFill>
              </a:rPr>
              <a:t>verbs</a:t>
            </a:r>
            <a:r>
              <a:rPr lang="en-GB" sz="2400" b="1" dirty="0"/>
              <a:t> </a:t>
            </a:r>
            <a:r>
              <a:rPr lang="en-GB" sz="2400" dirty="0"/>
              <a:t>instead of the simple past </a:t>
            </a:r>
            <a:r>
              <a:rPr lang="en-GB" sz="2400" dirty="0" smtClean="0"/>
              <a:t>[</a:t>
            </a:r>
            <a:r>
              <a:rPr lang="en-GB" sz="2400" dirty="0" err="1" smtClean="0"/>
              <a:t>eg</a:t>
            </a:r>
            <a:r>
              <a:rPr lang="en-GB" sz="2400" dirty="0" smtClean="0"/>
              <a:t>. </a:t>
            </a:r>
            <a:r>
              <a:rPr lang="en-GB" sz="2400" i="1" dirty="0" smtClean="0">
                <a:solidFill>
                  <a:srgbClr val="0070C0"/>
                </a:solidFill>
              </a:rPr>
              <a:t>He </a:t>
            </a:r>
            <a:r>
              <a:rPr lang="en-GB" sz="2400" i="1" dirty="0">
                <a:solidFill>
                  <a:srgbClr val="0070C0"/>
                </a:solidFill>
              </a:rPr>
              <a:t>has gone out to play </a:t>
            </a:r>
            <a:r>
              <a:rPr lang="en-GB" sz="2400" dirty="0"/>
              <a:t>contrasted with </a:t>
            </a:r>
            <a:r>
              <a:rPr lang="en-GB" sz="2400" i="1" dirty="0">
                <a:solidFill>
                  <a:srgbClr val="0070C0"/>
                </a:solidFill>
              </a:rPr>
              <a:t>He went out to </a:t>
            </a:r>
            <a:r>
              <a:rPr lang="en-GB" sz="2400" i="1" dirty="0" smtClean="0">
                <a:solidFill>
                  <a:srgbClr val="0070C0"/>
                </a:solidFill>
              </a:rPr>
              <a:t>play</a:t>
            </a:r>
            <a:r>
              <a:rPr lang="en-GB" sz="2400" dirty="0" smtClean="0"/>
              <a:t>]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Begin </a:t>
            </a:r>
            <a:r>
              <a:rPr lang="en-GB" altLang="en-US" sz="2400" dirty="0"/>
              <a:t>to use </a:t>
            </a:r>
            <a:r>
              <a:rPr lang="en-GB" altLang="en-US" sz="2400" dirty="0">
                <a:solidFill>
                  <a:srgbClr val="0070C0"/>
                </a:solidFill>
              </a:rPr>
              <a:t>inverted commas </a:t>
            </a:r>
            <a:r>
              <a:rPr lang="en-GB" altLang="en-US" sz="2400" dirty="0"/>
              <a:t>(speech marks) to </a:t>
            </a:r>
            <a:r>
              <a:rPr lang="en-GB" altLang="en-US" sz="2400" b="1" dirty="0"/>
              <a:t>punctuate </a:t>
            </a:r>
            <a:r>
              <a:rPr lang="en-GB" altLang="en-US" sz="2400" dirty="0"/>
              <a:t>direct speech, e.g. </a:t>
            </a:r>
          </a:p>
          <a:p>
            <a:pPr marL="109538" indent="0">
              <a:lnSpc>
                <a:spcPct val="80000"/>
              </a:lnSpc>
              <a:buFont typeface="Wingdings 3" pitchFamily="18" charset="2"/>
              <a:buNone/>
            </a:pPr>
            <a:r>
              <a:rPr lang="en-GB" altLang="en-US" sz="2400" i="1" dirty="0" err="1" smtClean="0"/>
              <a:t>Eg</a:t>
            </a:r>
            <a:r>
              <a:rPr lang="en-GB" altLang="en-US" sz="2400" i="1" dirty="0" smtClean="0"/>
              <a:t>. </a:t>
            </a:r>
            <a:r>
              <a:rPr lang="en-GB" altLang="en-US" sz="2400" i="1" dirty="0" smtClean="0">
                <a:solidFill>
                  <a:srgbClr val="0070C0"/>
                </a:solidFill>
              </a:rPr>
              <a:t>“</a:t>
            </a:r>
            <a:r>
              <a:rPr lang="en-GB" altLang="en-US" sz="2400" b="1" i="1" dirty="0" smtClean="0"/>
              <a:t>Please </a:t>
            </a:r>
            <a:r>
              <a:rPr lang="en-GB" altLang="en-US" sz="2400" b="1" i="1" dirty="0"/>
              <a:t>go and tidy your room,</a:t>
            </a:r>
            <a:r>
              <a:rPr lang="en-GB" altLang="en-US" sz="2400" b="1" i="1" dirty="0">
                <a:solidFill>
                  <a:srgbClr val="0070C0"/>
                </a:solidFill>
              </a:rPr>
              <a:t>”</a:t>
            </a:r>
            <a:r>
              <a:rPr lang="en-GB" altLang="en-US" sz="2400" b="1" i="1" dirty="0"/>
              <a:t> begged Mum</a:t>
            </a:r>
            <a:r>
              <a:rPr lang="en-GB" altLang="en-US" sz="2400" i="1" dirty="0"/>
              <a:t>.</a:t>
            </a:r>
            <a:r>
              <a:rPr lang="en-GB" altLang="en-US" sz="2400" dirty="0"/>
              <a:t> </a:t>
            </a:r>
          </a:p>
          <a:p>
            <a:pPr marL="109538" indent="0">
              <a:lnSpc>
                <a:spcPct val="80000"/>
              </a:lnSpc>
              <a:buFont typeface="Wingdings 3" pitchFamily="18" charset="2"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3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304800"/>
            <a:ext cx="8072119" cy="6130909"/>
          </a:xfrm>
        </p:spPr>
        <p:txBody>
          <a:bodyPr/>
          <a:lstStyle/>
          <a:p>
            <a:pPr marL="452438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/>
              <a:t>Form </a:t>
            </a:r>
            <a:r>
              <a:rPr lang="en-GB" altLang="en-US" sz="2400" b="1" dirty="0"/>
              <a:t>nouns </a:t>
            </a:r>
            <a:r>
              <a:rPr lang="en-GB" altLang="en-US" sz="2400" dirty="0"/>
              <a:t>using a range of </a:t>
            </a:r>
            <a:r>
              <a:rPr lang="en-GB" altLang="en-US" sz="2400" b="1" dirty="0">
                <a:solidFill>
                  <a:srgbClr val="0070C0"/>
                </a:solidFill>
              </a:rPr>
              <a:t>prefixes</a:t>
            </a:r>
            <a:r>
              <a:rPr lang="en-GB" altLang="en-US" sz="2400" b="1" dirty="0"/>
              <a:t> </a:t>
            </a:r>
            <a:r>
              <a:rPr lang="en-GB" altLang="en-US" sz="2400" dirty="0"/>
              <a:t>[for example </a:t>
            </a:r>
            <a:r>
              <a:rPr lang="en-GB" altLang="en-US" sz="2400" i="1" dirty="0">
                <a:solidFill>
                  <a:srgbClr val="0070C0"/>
                </a:solidFill>
              </a:rPr>
              <a:t>super–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anti–</a:t>
            </a:r>
            <a:r>
              <a:rPr lang="en-GB" altLang="en-US" sz="2400" dirty="0">
                <a:solidFill>
                  <a:srgbClr val="0070C0"/>
                </a:solidFill>
              </a:rPr>
              <a:t>, </a:t>
            </a:r>
            <a:r>
              <a:rPr lang="en-GB" altLang="en-US" sz="2400" i="1" dirty="0">
                <a:solidFill>
                  <a:srgbClr val="0070C0"/>
                </a:solidFill>
              </a:rPr>
              <a:t>auto–</a:t>
            </a:r>
            <a:r>
              <a:rPr lang="en-GB" altLang="en-US" sz="2400" dirty="0"/>
              <a:t>] </a:t>
            </a:r>
            <a:r>
              <a:rPr lang="en-GB" altLang="en-US" sz="2400" dirty="0" err="1" smtClean="0"/>
              <a:t>eg</a:t>
            </a:r>
            <a:r>
              <a:rPr lang="en-GB" altLang="en-US" sz="2400" dirty="0"/>
              <a:t>. </a:t>
            </a:r>
            <a:r>
              <a:rPr lang="en-GB" altLang="en-US" sz="2400" b="1" i="1" dirty="0">
                <a:solidFill>
                  <a:srgbClr val="0070C0"/>
                </a:solidFill>
              </a:rPr>
              <a:t>supermarket, antibiotic, </a:t>
            </a:r>
            <a:r>
              <a:rPr lang="en-GB" altLang="en-US" sz="2400" b="1" i="1" dirty="0" smtClean="0">
                <a:solidFill>
                  <a:srgbClr val="0070C0"/>
                </a:solidFill>
              </a:rPr>
              <a:t>automatic</a:t>
            </a:r>
          </a:p>
          <a:p>
            <a:pPr marL="109538" indent="0">
              <a:lnSpc>
                <a:spcPct val="80000"/>
              </a:lnSpc>
              <a:buFont typeface="Wingdings 3" pitchFamily="18" charset="2"/>
              <a:buNone/>
            </a:pPr>
            <a:endParaRPr lang="en-GB" altLang="en-US" sz="2400" b="1" i="1" dirty="0" smtClean="0"/>
          </a:p>
          <a:p>
            <a:pPr marL="452438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Use the </a:t>
            </a:r>
            <a:r>
              <a:rPr lang="en-GB" altLang="en-US" sz="2400" dirty="0" smtClean="0">
                <a:solidFill>
                  <a:srgbClr val="0070C0"/>
                </a:solidFill>
              </a:rPr>
              <a:t>determiners</a:t>
            </a:r>
            <a:r>
              <a:rPr lang="en-GB" altLang="en-US" sz="2400" b="1" dirty="0" smtClean="0"/>
              <a:t> </a:t>
            </a:r>
            <a:r>
              <a:rPr lang="en-GB" altLang="en-US" sz="2400" b="1" i="1" dirty="0" smtClean="0">
                <a:solidFill>
                  <a:srgbClr val="0070C0"/>
                </a:solidFill>
              </a:rPr>
              <a:t>a</a:t>
            </a:r>
            <a:r>
              <a:rPr lang="en-GB" altLang="en-US" sz="2400" i="1" dirty="0" smtClean="0"/>
              <a:t> </a:t>
            </a:r>
            <a:r>
              <a:rPr lang="en-GB" altLang="en-US" sz="2400" dirty="0" smtClean="0"/>
              <a:t>or </a:t>
            </a:r>
            <a:r>
              <a:rPr lang="en-GB" altLang="en-US" sz="2400" b="1" i="1" dirty="0" smtClean="0">
                <a:solidFill>
                  <a:srgbClr val="0070C0"/>
                </a:solidFill>
              </a:rPr>
              <a:t>an</a:t>
            </a:r>
            <a:r>
              <a:rPr lang="en-GB" altLang="en-US" sz="2400" i="1" dirty="0" smtClean="0"/>
              <a:t> </a:t>
            </a:r>
            <a:r>
              <a:rPr lang="en-GB" altLang="en-US" sz="2400" dirty="0" smtClean="0"/>
              <a:t>according to whether the next </a:t>
            </a:r>
            <a:r>
              <a:rPr lang="en-GB" altLang="en-US" sz="2400" b="1" dirty="0" smtClean="0"/>
              <a:t>word </a:t>
            </a:r>
            <a:r>
              <a:rPr lang="en-GB" altLang="en-US" sz="2400" dirty="0" smtClean="0"/>
              <a:t>begins with a </a:t>
            </a:r>
            <a:r>
              <a:rPr lang="en-GB" altLang="en-US" sz="2400" b="1" dirty="0" smtClean="0"/>
              <a:t>consonant </a:t>
            </a:r>
            <a:r>
              <a:rPr lang="en-GB" altLang="en-US" sz="2400" dirty="0" smtClean="0"/>
              <a:t>or a </a:t>
            </a:r>
            <a:r>
              <a:rPr lang="en-GB" altLang="en-US" sz="2400" b="1" dirty="0" smtClean="0"/>
              <a:t>vowel </a:t>
            </a:r>
            <a:r>
              <a:rPr lang="en-GB" altLang="en-US" sz="2400" dirty="0" smtClean="0"/>
              <a:t>[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i="1" dirty="0" smtClean="0">
                <a:solidFill>
                  <a:srgbClr val="0070C0"/>
                </a:solidFill>
              </a:rPr>
              <a:t>a rock</a:t>
            </a:r>
            <a:r>
              <a:rPr lang="en-GB" altLang="en-US" sz="2400" dirty="0" smtClean="0">
                <a:solidFill>
                  <a:srgbClr val="0070C0"/>
                </a:solidFill>
              </a:rPr>
              <a:t>, </a:t>
            </a:r>
            <a:r>
              <a:rPr lang="en-GB" altLang="en-US" sz="2400" i="1" u="sng" dirty="0" smtClean="0">
                <a:solidFill>
                  <a:srgbClr val="0070C0"/>
                </a:solidFill>
              </a:rPr>
              <a:t>an </a:t>
            </a:r>
            <a:r>
              <a:rPr lang="en-GB" altLang="en-US" sz="2400" i="1" dirty="0" smtClean="0">
                <a:solidFill>
                  <a:srgbClr val="0070C0"/>
                </a:solidFill>
              </a:rPr>
              <a:t>open box</a:t>
            </a:r>
            <a:r>
              <a:rPr lang="en-GB" altLang="en-US" sz="2400" dirty="0" smtClean="0"/>
              <a:t>]</a:t>
            </a:r>
          </a:p>
          <a:p>
            <a:pPr marL="452438" indent="-342900">
              <a:buFont typeface="Wingdings" panose="05000000000000000000" pitchFamily="2" charset="2"/>
              <a:buChar char="Ø"/>
            </a:pPr>
            <a:r>
              <a:rPr lang="en-GB" altLang="en-US" sz="2400" dirty="0"/>
              <a:t>Develop</a:t>
            </a:r>
            <a:r>
              <a:rPr lang="en-GB" altLang="en-US" sz="2400" b="1" dirty="0"/>
              <a:t> </a:t>
            </a:r>
            <a:r>
              <a:rPr lang="en-GB" altLang="en-US" sz="2400" b="1" dirty="0">
                <a:solidFill>
                  <a:srgbClr val="0070C0"/>
                </a:solidFill>
              </a:rPr>
              <a:t>word families </a:t>
            </a:r>
            <a:r>
              <a:rPr lang="en-GB" altLang="en-US" sz="2400" dirty="0"/>
              <a:t>based on common </a:t>
            </a:r>
            <a:r>
              <a:rPr lang="en-GB" altLang="en-US" sz="2400" b="1" dirty="0"/>
              <a:t>words</a:t>
            </a:r>
            <a:r>
              <a:rPr lang="en-GB" altLang="en-US" sz="2400" dirty="0"/>
              <a:t>, showing how words are related in form and meaning </a:t>
            </a:r>
            <a:r>
              <a:rPr lang="en-GB" altLang="en-US" sz="2400" dirty="0" smtClean="0"/>
              <a:t>[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i="1" dirty="0">
                <a:solidFill>
                  <a:srgbClr val="0070C0"/>
                </a:solidFill>
              </a:rPr>
              <a:t>solve, solution, solver, dissolve, insoluble</a:t>
            </a:r>
            <a:r>
              <a:rPr lang="en-GB" altLang="en-US" sz="2400" dirty="0"/>
              <a:t>] </a:t>
            </a:r>
            <a:endParaRPr lang="en-GB" altLang="en-US" sz="2400" dirty="0" smtClean="0"/>
          </a:p>
          <a:p>
            <a:pPr marL="452438" indent="-342900"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Identify </a:t>
            </a:r>
            <a:r>
              <a:rPr lang="en-GB" altLang="en-US" sz="2400" dirty="0"/>
              <a:t>the </a:t>
            </a:r>
            <a:r>
              <a:rPr lang="en-GB" altLang="en-US" sz="2400" b="1" dirty="0">
                <a:solidFill>
                  <a:srgbClr val="0070C0"/>
                </a:solidFill>
              </a:rPr>
              <a:t>main clause </a:t>
            </a:r>
            <a:r>
              <a:rPr lang="en-GB" altLang="en-US" sz="2400" dirty="0"/>
              <a:t>and the </a:t>
            </a:r>
            <a:r>
              <a:rPr lang="en-GB" altLang="en-US" sz="2400" b="1" dirty="0">
                <a:solidFill>
                  <a:srgbClr val="0070C0"/>
                </a:solidFill>
              </a:rPr>
              <a:t>subordinate clause</a:t>
            </a:r>
            <a:r>
              <a:rPr lang="en-GB" altLang="en-US" sz="2400" dirty="0">
                <a:solidFill>
                  <a:srgbClr val="0070C0"/>
                </a:solidFill>
              </a:rPr>
              <a:t> </a:t>
            </a:r>
            <a:r>
              <a:rPr lang="en-GB" altLang="en-US" sz="2400" dirty="0"/>
              <a:t>in a sentence:</a:t>
            </a:r>
          </a:p>
          <a:p>
            <a:pPr marL="109538" indent="0">
              <a:buFont typeface="Wingdings 3" pitchFamily="18" charset="2"/>
              <a:buNone/>
            </a:pPr>
            <a:endParaRPr lang="en-GB" altLang="en-US" sz="2400" dirty="0"/>
          </a:p>
          <a:p>
            <a:pPr marL="109538" indent="0">
              <a:buFont typeface="Wingdings 3" pitchFamily="18" charset="2"/>
              <a:buNone/>
            </a:pPr>
            <a:r>
              <a:rPr lang="en-GB" altLang="en-US" sz="2400" b="1" dirty="0"/>
              <a:t>Due to the strong winds</a:t>
            </a:r>
            <a:r>
              <a:rPr lang="en-GB" altLang="en-US" sz="2400" dirty="0"/>
              <a:t>, </a:t>
            </a:r>
            <a:r>
              <a:rPr lang="en-GB" altLang="en-US" sz="2400" u="sng" dirty="0"/>
              <a:t>many flights had to be cancelled. </a:t>
            </a:r>
          </a:p>
          <a:p>
            <a:pPr marL="109538" indent="0">
              <a:buFont typeface="Wingdings 3" pitchFamily="18" charset="2"/>
              <a:buNone/>
            </a:pPr>
            <a:endParaRPr lang="en-GB" altLang="en-US" sz="2400" dirty="0"/>
          </a:p>
          <a:p>
            <a:pPr marL="109538" indent="0">
              <a:buFont typeface="Wingdings 3" pitchFamily="18" charset="2"/>
              <a:buNone/>
            </a:pPr>
            <a:r>
              <a:rPr lang="en-GB" altLang="en-US" sz="2400" dirty="0"/>
              <a:t>                  </a:t>
            </a:r>
            <a:endParaRPr lang="en-GB" altLang="en-US" sz="2400" dirty="0" smtClean="0"/>
          </a:p>
          <a:p>
            <a:pPr marL="109538" indent="0">
              <a:buFont typeface="Wingdings 3" pitchFamily="18" charset="2"/>
              <a:buNone/>
            </a:pPr>
            <a:r>
              <a:rPr lang="en-GB" altLang="en-US" sz="2400" dirty="0" smtClean="0">
                <a:solidFill>
                  <a:srgbClr val="0070C0"/>
                </a:solidFill>
              </a:rPr>
              <a:t>Subordinate clause              </a:t>
            </a:r>
            <a:r>
              <a:rPr lang="en-GB" altLang="en-US" sz="2400" dirty="0"/>
              <a:t>	</a:t>
            </a:r>
            <a:endParaRPr lang="en-GB" altLang="en-US" sz="2400" dirty="0" smtClean="0"/>
          </a:p>
          <a:p>
            <a:pPr marL="109538" indent="0">
              <a:buFont typeface="Wingdings 3" pitchFamily="18" charset="2"/>
              <a:buNone/>
            </a:pPr>
            <a:r>
              <a:rPr lang="en-GB" altLang="en-US" sz="2400" dirty="0">
                <a:solidFill>
                  <a:srgbClr val="0070C0"/>
                </a:solidFill>
              </a:rPr>
              <a:t>	</a:t>
            </a:r>
            <a:r>
              <a:rPr lang="en-GB" altLang="en-US" sz="2400" dirty="0" smtClean="0">
                <a:solidFill>
                  <a:srgbClr val="0070C0"/>
                </a:solidFill>
              </a:rPr>
              <a:t>					Main </a:t>
            </a:r>
            <a:r>
              <a:rPr lang="en-GB" altLang="en-US" sz="2400" dirty="0">
                <a:solidFill>
                  <a:srgbClr val="0070C0"/>
                </a:solidFill>
              </a:rPr>
              <a:t>clause</a:t>
            </a:r>
          </a:p>
          <a:p>
            <a:pPr marL="109538">
              <a:lnSpc>
                <a:spcPct val="80000"/>
              </a:lnSpc>
            </a:pPr>
            <a:r>
              <a:rPr lang="en-GB" sz="2400" dirty="0" smtClean="0"/>
              <a:t>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192055" y="4648200"/>
            <a:ext cx="228600" cy="761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6463430" y="48089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8514"/>
            <a:ext cx="8229600" cy="769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sz="37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GB" altLang="en-US" b="1" dirty="0" smtClean="0">
                <a:solidFill>
                  <a:srgbClr val="7030A0"/>
                </a:solidFill>
                <a:effectLst/>
              </a:rPr>
              <a:t>Curriculum Expectations- Year 4 </a:t>
            </a:r>
            <a:endParaRPr lang="en-GB" altLang="en-US" sz="3700" b="1" dirty="0" smtClean="0">
              <a:solidFill>
                <a:srgbClr val="7030A0"/>
              </a:solidFill>
              <a:effectLst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90679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Plurals and the possessive –s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Verb inflections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Fronted adverbials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Pronouns and nouns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Paragraphs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Inverted commas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Commas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Apostrophes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300" dirty="0" smtClean="0"/>
              <a:t>Singular and plural possessions</a:t>
            </a:r>
          </a:p>
          <a:p>
            <a:pPr>
              <a:lnSpc>
                <a:spcPct val="90000"/>
              </a:lnSpc>
            </a:pPr>
            <a:endParaRPr lang="en-GB" altLang="en-US" sz="2300" dirty="0"/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solidFill>
                  <a:srgbClr val="800080"/>
                </a:solidFill>
              </a:rPr>
              <a:t>Use Standard </a:t>
            </a:r>
            <a:r>
              <a:rPr lang="en-GB" altLang="en-US" sz="2400" dirty="0">
                <a:solidFill>
                  <a:srgbClr val="800080"/>
                </a:solidFill>
              </a:rPr>
              <a:t>English forms for verb inflections instead of local spoken forms.</a:t>
            </a:r>
            <a:r>
              <a:rPr lang="en-GB" altLang="en-US" sz="2400" dirty="0"/>
              <a:t> </a:t>
            </a:r>
            <a:endParaRPr lang="en-GB" altLang="en-US" sz="2400" dirty="0" smtClean="0"/>
          </a:p>
          <a:p>
            <a:r>
              <a:rPr lang="en-GB" altLang="en-US" sz="2400" dirty="0" err="1" smtClean="0">
                <a:solidFill>
                  <a:srgbClr val="FF33CC"/>
                </a:solidFill>
                <a:latin typeface="Arial" charset="0"/>
              </a:rPr>
              <a:t>Eg</a:t>
            </a:r>
            <a:r>
              <a:rPr lang="en-GB" altLang="en-US" sz="2400" dirty="0" smtClean="0">
                <a:solidFill>
                  <a:srgbClr val="FF33CC"/>
                </a:solidFill>
                <a:latin typeface="Arial" charset="0"/>
              </a:rPr>
              <a:t>. Saying </a:t>
            </a:r>
            <a:r>
              <a:rPr lang="en-GB" altLang="en-US" sz="2400" dirty="0">
                <a:solidFill>
                  <a:srgbClr val="7030A0"/>
                </a:solidFill>
                <a:latin typeface="Arial" charset="0"/>
              </a:rPr>
              <a:t>we </a:t>
            </a:r>
            <a:r>
              <a:rPr lang="en-GB" altLang="en-US" sz="2400" b="1" dirty="0">
                <a:solidFill>
                  <a:srgbClr val="7030A0"/>
                </a:solidFill>
                <a:latin typeface="Arial" charset="0"/>
              </a:rPr>
              <a:t>were</a:t>
            </a:r>
            <a:r>
              <a:rPr lang="en-GB" altLang="en-US" sz="24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GB" altLang="en-US" sz="2400" dirty="0">
                <a:solidFill>
                  <a:srgbClr val="FF33CC"/>
                </a:solidFill>
                <a:latin typeface="Arial" charset="0"/>
              </a:rPr>
              <a:t>instead of </a:t>
            </a:r>
            <a:r>
              <a:rPr lang="en-GB" altLang="en-US" sz="2400" dirty="0">
                <a:solidFill>
                  <a:srgbClr val="7030A0"/>
                </a:solidFill>
                <a:latin typeface="Arial" charset="0"/>
              </a:rPr>
              <a:t>we </a:t>
            </a:r>
            <a:r>
              <a:rPr lang="en-GB" altLang="en-US" sz="2400" b="1" dirty="0">
                <a:solidFill>
                  <a:srgbClr val="7030A0"/>
                </a:solidFill>
                <a:latin typeface="Arial" charset="0"/>
              </a:rPr>
              <a:t>was</a:t>
            </a:r>
          </a:p>
          <a:p>
            <a:r>
              <a:rPr lang="en-GB" altLang="en-US" sz="2400" dirty="0">
                <a:solidFill>
                  <a:srgbClr val="FF33CC"/>
                </a:solidFill>
                <a:latin typeface="Arial" charset="0"/>
              </a:rPr>
              <a:t> </a:t>
            </a:r>
          </a:p>
          <a:p>
            <a:r>
              <a:rPr lang="en-GB" altLang="en-US" sz="2400" dirty="0">
                <a:solidFill>
                  <a:srgbClr val="FF33CC"/>
                </a:solidFill>
                <a:latin typeface="Arial" charset="0"/>
              </a:rPr>
              <a:t> or </a:t>
            </a:r>
            <a:r>
              <a:rPr lang="en-GB" altLang="en-US" sz="2400" dirty="0" smtClean="0">
                <a:solidFill>
                  <a:srgbClr val="FF33CC"/>
                </a:solidFill>
                <a:latin typeface="Arial" charset="0"/>
              </a:rPr>
              <a:t>saying </a:t>
            </a:r>
            <a:r>
              <a:rPr lang="en-GB" altLang="en-US" sz="2400" dirty="0">
                <a:solidFill>
                  <a:srgbClr val="FF33CC"/>
                </a:solidFill>
                <a:latin typeface="Arial" charset="0"/>
              </a:rPr>
              <a:t>I</a:t>
            </a:r>
            <a:r>
              <a:rPr lang="en-GB" altLang="en-US" sz="2400" dirty="0" smtClean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en-GB" altLang="en-US" sz="2400" b="1" dirty="0" smtClean="0">
                <a:solidFill>
                  <a:srgbClr val="7030A0"/>
                </a:solidFill>
                <a:latin typeface="Arial" charset="0"/>
              </a:rPr>
              <a:t>did</a:t>
            </a:r>
            <a:r>
              <a:rPr lang="en-GB" altLang="en-US" sz="24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GB" altLang="en-US" sz="2400" dirty="0">
                <a:solidFill>
                  <a:srgbClr val="FF33CC"/>
                </a:solidFill>
                <a:latin typeface="Arial" charset="0"/>
              </a:rPr>
              <a:t>instead of I </a:t>
            </a:r>
            <a:r>
              <a:rPr lang="en-GB" altLang="en-US" sz="2400" b="1" dirty="0">
                <a:solidFill>
                  <a:srgbClr val="7030A0"/>
                </a:solidFill>
                <a:latin typeface="Arial" charset="0"/>
              </a:rPr>
              <a:t>done</a:t>
            </a:r>
          </a:p>
          <a:p>
            <a:pPr>
              <a:lnSpc>
                <a:spcPct val="90000"/>
              </a:lnSpc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700" smtClean="0">
                <a:solidFill>
                  <a:srgbClr val="800080"/>
                </a:solidFill>
                <a:effectLst/>
              </a:rPr>
              <a:t>The grammatical difference between plural and possessive –s</a:t>
            </a:r>
            <a:r>
              <a:rPr lang="en-GB" altLang="en-US" sz="3700" smtClean="0">
                <a:effectLst/>
              </a:rPr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395288" y="1844675"/>
            <a:ext cx="8229600" cy="240065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Here the children have to understand whether an </a:t>
            </a:r>
            <a:r>
              <a:rPr lang="en-GB" altLang="en-US" sz="2400" dirty="0" smtClean="0">
                <a:solidFill>
                  <a:srgbClr val="FF0000"/>
                </a:solidFill>
              </a:rPr>
              <a:t>–s </a:t>
            </a:r>
            <a:r>
              <a:rPr lang="en-GB" altLang="en-US" sz="2400" dirty="0" smtClean="0"/>
              <a:t>is being used to show plural or possession. </a:t>
            </a:r>
          </a:p>
          <a:p>
            <a:pPr>
              <a:buFont typeface="Wingdings 3" pitchFamily="18" charset="2"/>
              <a:buNone/>
            </a:pPr>
            <a:endParaRPr lang="en-GB" altLang="en-US" dirty="0" smtClean="0"/>
          </a:p>
          <a:p>
            <a:pPr>
              <a:buFont typeface="Wingdings 3" pitchFamily="18" charset="2"/>
              <a:buNone/>
            </a:pPr>
            <a:endParaRPr lang="en-GB" altLang="en-US" dirty="0" smtClean="0">
              <a:solidFill>
                <a:srgbClr val="FF33CC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>
                <a:solidFill>
                  <a:srgbClr val="FF33CC"/>
                </a:solidFill>
              </a:rPr>
              <a:t>The dog</a:t>
            </a:r>
            <a:r>
              <a:rPr lang="en-GB" altLang="en-US" sz="2400" b="1" dirty="0" smtClean="0">
                <a:solidFill>
                  <a:srgbClr val="3333CC"/>
                </a:solidFill>
              </a:rPr>
              <a:t>s</a:t>
            </a:r>
            <a:r>
              <a:rPr lang="en-GB" altLang="en-US" sz="2400" dirty="0" smtClean="0">
                <a:solidFill>
                  <a:srgbClr val="FF33CC"/>
                </a:solidFill>
              </a:rPr>
              <a:t> are playing in the park. </a:t>
            </a:r>
          </a:p>
          <a:p>
            <a:pPr>
              <a:buFont typeface="Wingdings 3" pitchFamily="18" charset="2"/>
              <a:buNone/>
            </a:pPr>
            <a:endParaRPr lang="en-GB" altLang="en-US" sz="2400" dirty="0" smtClean="0">
              <a:solidFill>
                <a:srgbClr val="FF33CC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>
                <a:solidFill>
                  <a:srgbClr val="FF33CC"/>
                </a:solidFill>
              </a:rPr>
              <a:t>Bob’</a:t>
            </a:r>
            <a:r>
              <a:rPr lang="en-GB" altLang="en-US" sz="2400" b="1" dirty="0" smtClean="0">
                <a:solidFill>
                  <a:srgbClr val="3333CC"/>
                </a:solidFill>
              </a:rPr>
              <a:t>s</a:t>
            </a:r>
            <a:r>
              <a:rPr lang="en-GB" altLang="en-US" sz="2400" dirty="0" smtClean="0">
                <a:solidFill>
                  <a:srgbClr val="FF33CC"/>
                </a:solidFill>
              </a:rPr>
              <a:t> ball is round and red.  </a:t>
            </a:r>
            <a:r>
              <a:rPr lang="en-GB" altLang="en-US" sz="2400" dirty="0" smtClean="0"/>
              <a:t>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 flipV="1">
            <a:off x="4038600" y="3538058"/>
            <a:ext cx="1143000" cy="169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2344736" y="4207482"/>
            <a:ext cx="1998663" cy="10360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181600" y="2997200"/>
            <a:ext cx="3816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</a:rPr>
              <a:t>This shows that more than one dog is playing in the park.</a:t>
            </a:r>
            <a:r>
              <a:rPr lang="en-GB" altLang="en-US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343400" y="4892675"/>
            <a:ext cx="381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</a:rPr>
              <a:t>This shows that the ball belongs to Bob.  </a:t>
            </a:r>
            <a:endParaRPr lang="en-GB" altLang="en-US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3700" dirty="0" smtClean="0">
                <a:solidFill>
                  <a:srgbClr val="800080"/>
                </a:solidFill>
                <a:effectLst/>
              </a:rPr>
              <a:t>Noun phrases expanded by the addition of </a:t>
            </a:r>
            <a:r>
              <a:rPr lang="en-GB" altLang="en-US" sz="3700" b="1" dirty="0" smtClean="0">
                <a:solidFill>
                  <a:srgbClr val="800080"/>
                </a:solidFill>
                <a:effectLst/>
              </a:rPr>
              <a:t>modifying adjectives</a:t>
            </a:r>
            <a:r>
              <a:rPr lang="en-GB" altLang="en-US" sz="3700" dirty="0" smtClean="0">
                <a:solidFill>
                  <a:srgbClr val="800080"/>
                </a:solidFill>
                <a:effectLst/>
              </a:rPr>
              <a:t>, </a:t>
            </a:r>
            <a:r>
              <a:rPr lang="en-GB" altLang="en-US" sz="3700" b="1" dirty="0" smtClean="0">
                <a:solidFill>
                  <a:srgbClr val="800080"/>
                </a:solidFill>
                <a:effectLst/>
              </a:rPr>
              <a:t>nouns</a:t>
            </a:r>
            <a:r>
              <a:rPr lang="en-GB" altLang="en-US" sz="3700" dirty="0" smtClean="0">
                <a:solidFill>
                  <a:srgbClr val="800080"/>
                </a:solidFill>
                <a:effectLst/>
              </a:rPr>
              <a:t> and p</a:t>
            </a:r>
            <a:r>
              <a:rPr lang="en-GB" altLang="en-US" sz="3700" b="1" dirty="0" smtClean="0">
                <a:solidFill>
                  <a:srgbClr val="800080"/>
                </a:solidFill>
                <a:effectLst/>
              </a:rPr>
              <a:t>reposition phrases.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2446338"/>
            <a:ext cx="8229600" cy="227754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2800" dirty="0" smtClean="0"/>
              <a:t>Here the children need to expand their noun phrase (</a:t>
            </a:r>
            <a:r>
              <a:rPr lang="en-GB" altLang="en-US" sz="2800" dirty="0" smtClean="0">
                <a:solidFill>
                  <a:srgbClr val="FF33CC"/>
                </a:solidFill>
              </a:rPr>
              <a:t>The teacher</a:t>
            </a:r>
            <a:r>
              <a:rPr lang="en-GB" altLang="en-US" sz="2800" dirty="0" smtClean="0"/>
              <a:t>) with </a:t>
            </a:r>
            <a:r>
              <a:rPr lang="en-GB" altLang="en-US" sz="2800" dirty="0" smtClean="0">
                <a:solidFill>
                  <a:srgbClr val="FF0000"/>
                </a:solidFill>
              </a:rPr>
              <a:t>adjectives</a:t>
            </a:r>
            <a:r>
              <a:rPr lang="en-GB" altLang="en-US" sz="2800" dirty="0" smtClean="0"/>
              <a:t>, </a:t>
            </a:r>
            <a:r>
              <a:rPr lang="en-GB" altLang="en-US" sz="2800" dirty="0" smtClean="0">
                <a:solidFill>
                  <a:srgbClr val="3366FF"/>
                </a:solidFill>
              </a:rPr>
              <a:t>nouns</a:t>
            </a:r>
            <a:r>
              <a:rPr lang="en-GB" altLang="en-US" sz="2800" dirty="0" smtClean="0"/>
              <a:t> and </a:t>
            </a:r>
            <a:r>
              <a:rPr lang="en-GB" altLang="en-US" sz="2800" dirty="0" smtClean="0">
                <a:solidFill>
                  <a:srgbClr val="339933"/>
                </a:solidFill>
              </a:rPr>
              <a:t>prepositional phrases</a:t>
            </a:r>
            <a:r>
              <a:rPr lang="en-GB" altLang="en-US" sz="2800" dirty="0" smtClean="0"/>
              <a:t>. </a:t>
            </a:r>
          </a:p>
          <a:p>
            <a:pPr>
              <a:buFont typeface="Wingdings 3" pitchFamily="18" charset="2"/>
              <a:buNone/>
            </a:pPr>
            <a:endParaRPr lang="en-GB" altLang="en-US" sz="2800" dirty="0" smtClean="0"/>
          </a:p>
          <a:p>
            <a:pPr algn="ctr">
              <a:buFont typeface="Wingdings 3" pitchFamily="18" charset="2"/>
              <a:buNone/>
            </a:pPr>
            <a:r>
              <a:rPr lang="en-GB" altLang="en-US" sz="3600" dirty="0" smtClean="0">
                <a:solidFill>
                  <a:srgbClr val="FF33CC"/>
                </a:solidFill>
              </a:rPr>
              <a:t>The </a:t>
            </a:r>
            <a:r>
              <a:rPr lang="en-GB" altLang="en-US" sz="3600" dirty="0" smtClean="0">
                <a:solidFill>
                  <a:srgbClr val="FF0000"/>
                </a:solidFill>
              </a:rPr>
              <a:t>strict</a:t>
            </a:r>
            <a:r>
              <a:rPr lang="en-GB" altLang="en-US" sz="3600" dirty="0" smtClean="0">
                <a:solidFill>
                  <a:srgbClr val="FF33CC"/>
                </a:solidFill>
              </a:rPr>
              <a:t> </a:t>
            </a:r>
            <a:r>
              <a:rPr lang="en-GB" altLang="en-US" sz="3600" dirty="0" smtClean="0">
                <a:solidFill>
                  <a:srgbClr val="3366FF"/>
                </a:solidFill>
              </a:rPr>
              <a:t>maths</a:t>
            </a:r>
            <a:r>
              <a:rPr lang="en-GB" altLang="en-US" sz="3600" dirty="0" smtClean="0">
                <a:solidFill>
                  <a:srgbClr val="FF33CC"/>
                </a:solidFill>
              </a:rPr>
              <a:t> teacher </a:t>
            </a:r>
            <a:r>
              <a:rPr lang="en-GB" altLang="en-US" sz="3600" dirty="0" smtClean="0">
                <a:solidFill>
                  <a:srgbClr val="339933"/>
                </a:solidFill>
              </a:rPr>
              <a:t>with curly hair</a:t>
            </a:r>
            <a:r>
              <a:rPr lang="en-GB" altLang="en-US" sz="3600" dirty="0" smtClean="0">
                <a:solidFill>
                  <a:srgbClr val="FF33C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35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700" smtClean="0">
                <a:solidFill>
                  <a:srgbClr val="800080"/>
                </a:solidFill>
                <a:effectLst/>
              </a:rPr>
              <a:t>Fronted adverbials followed by a comma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1754326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A fronted adverbial is similar to an adverb but is made up of more than one word which is then placed at the beginning of a sentence. Fronted adverbials are always followed by a comma.  </a:t>
            </a:r>
          </a:p>
          <a:p>
            <a:pPr>
              <a:buFont typeface="Wingdings 3" pitchFamily="18" charset="2"/>
              <a:buNone/>
            </a:pPr>
            <a:endParaRPr lang="en-GB" altLang="en-US" dirty="0" smtClean="0"/>
          </a:p>
          <a:p>
            <a:pPr>
              <a:buFont typeface="Wingdings 3" pitchFamily="18" charset="2"/>
              <a:buNone/>
            </a:pPr>
            <a:r>
              <a:rPr lang="en-GB" altLang="en-US" sz="2400" b="1" dirty="0" smtClean="0">
                <a:solidFill>
                  <a:srgbClr val="FF33CC"/>
                </a:solidFill>
              </a:rPr>
              <a:t>Later that day</a:t>
            </a:r>
            <a:r>
              <a:rPr lang="en-GB" altLang="en-US" sz="2400" dirty="0" smtClean="0">
                <a:solidFill>
                  <a:srgbClr val="3333CC"/>
                </a:solidFill>
              </a:rPr>
              <a:t>,</a:t>
            </a:r>
            <a:r>
              <a:rPr lang="en-GB" altLang="en-US" sz="2400" dirty="0" smtClean="0">
                <a:solidFill>
                  <a:srgbClr val="FF33CC"/>
                </a:solidFill>
              </a:rPr>
              <a:t> Bob went to the park. </a:t>
            </a:r>
            <a:r>
              <a:rPr lang="en-GB" altLang="en-US" sz="2400" dirty="0" smtClean="0"/>
              <a:t> 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 flipV="1">
            <a:off x="1676400" y="3620515"/>
            <a:ext cx="0" cy="1332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" y="5029993"/>
            <a:ext cx="510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This is the fronted adverbial, it is telling us when </a:t>
            </a:r>
            <a:r>
              <a:rPr lang="en-GB" altLang="en-US" sz="2800" b="1" dirty="0" smtClean="0">
                <a:solidFill>
                  <a:srgbClr val="FF0000"/>
                </a:solidFill>
                <a:latin typeface="Arial" charset="0"/>
              </a:rPr>
              <a:t>the event  </a:t>
            </a: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happened.</a:t>
            </a:r>
            <a:r>
              <a:rPr lang="en-GB" altLang="en-US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2362200" y="3429000"/>
            <a:ext cx="3429000" cy="857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18340" y="34290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comma must follow the adverbial.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216534"/>
            <a:ext cx="7618095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10" dirty="0">
                <a:latin typeface="Cooper Black"/>
                <a:cs typeface="Cooper Black"/>
              </a:rPr>
              <a:t>Grammar </a:t>
            </a:r>
            <a:r>
              <a:rPr sz="4000" spc="-5" dirty="0">
                <a:latin typeface="Cooper Black"/>
                <a:cs typeface="Cooper Black"/>
              </a:rPr>
              <a:t>and Punctuation </a:t>
            </a:r>
            <a:r>
              <a:rPr sz="4000" spc="-10" dirty="0">
                <a:latin typeface="Cooper Black"/>
                <a:cs typeface="Cooper Black"/>
              </a:rPr>
              <a:t>in</a:t>
            </a:r>
            <a:endParaRPr sz="4000">
              <a:latin typeface="Cooper Black"/>
              <a:cs typeface="Cooper Black"/>
            </a:endParaRPr>
          </a:p>
          <a:p>
            <a:pPr algn="ctr">
              <a:lnSpc>
                <a:spcPct val="100000"/>
              </a:lnSpc>
            </a:pPr>
            <a:r>
              <a:rPr sz="4000" spc="-15" dirty="0">
                <a:latin typeface="Cooper Black"/>
                <a:cs typeface="Cooper Black"/>
              </a:rPr>
              <a:t>Reception</a:t>
            </a:r>
            <a:endParaRPr sz="4000">
              <a:latin typeface="Cooper Black"/>
              <a:cs typeface="Cooper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1315"/>
            <a:ext cx="7996555" cy="3783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ooper Black"/>
                <a:cs typeface="Cooper Black"/>
              </a:rPr>
              <a:t>The </a:t>
            </a:r>
            <a:r>
              <a:rPr sz="3000" spc="-5" dirty="0">
                <a:latin typeface="Cooper Black"/>
                <a:cs typeface="Cooper Black"/>
              </a:rPr>
              <a:t>use of correct </a:t>
            </a:r>
            <a:r>
              <a:rPr sz="3000" dirty="0">
                <a:latin typeface="Cooper Black"/>
                <a:cs typeface="Cooper Black"/>
              </a:rPr>
              <a:t>grammar </a:t>
            </a:r>
            <a:r>
              <a:rPr sz="3000" spc="-5" dirty="0">
                <a:latin typeface="Cooper Black"/>
                <a:cs typeface="Cooper Black"/>
              </a:rPr>
              <a:t>is</a:t>
            </a:r>
            <a:r>
              <a:rPr sz="3000" spc="-135" dirty="0">
                <a:latin typeface="Cooper Black"/>
                <a:cs typeface="Cooper Black"/>
              </a:rPr>
              <a:t> </a:t>
            </a:r>
            <a:r>
              <a:rPr sz="3000" spc="-5" dirty="0">
                <a:latin typeface="Cooper Black"/>
                <a:cs typeface="Cooper Black"/>
              </a:rPr>
              <a:t>modelled  through speech in </a:t>
            </a:r>
            <a:r>
              <a:rPr sz="3000" dirty="0">
                <a:latin typeface="Cooper Black"/>
                <a:cs typeface="Cooper Black"/>
              </a:rPr>
              <a:t>the </a:t>
            </a:r>
            <a:r>
              <a:rPr sz="3000" spc="-5" dirty="0">
                <a:latin typeface="Cooper Black"/>
                <a:cs typeface="Cooper Black"/>
              </a:rPr>
              <a:t>first </a:t>
            </a:r>
            <a:r>
              <a:rPr sz="3000" dirty="0">
                <a:latin typeface="Cooper Black"/>
                <a:cs typeface="Cooper Black"/>
              </a:rPr>
              <a:t>instance </a:t>
            </a:r>
            <a:r>
              <a:rPr sz="3000" dirty="0" smtClean="0">
                <a:latin typeface="Cooper Black"/>
                <a:cs typeface="Cooper Black"/>
              </a:rPr>
              <a:t>and </a:t>
            </a:r>
            <a:r>
              <a:rPr sz="3000" dirty="0">
                <a:latin typeface="Cooper Black"/>
                <a:cs typeface="Cooper Black"/>
              </a:rPr>
              <a:t>then </a:t>
            </a:r>
            <a:r>
              <a:rPr sz="3000" spc="-5" dirty="0">
                <a:latin typeface="Cooper Black"/>
                <a:cs typeface="Cooper Black"/>
              </a:rPr>
              <a:t>through </a:t>
            </a:r>
            <a:r>
              <a:rPr sz="3000" spc="-10" dirty="0">
                <a:latin typeface="Cooper Black"/>
                <a:cs typeface="Cooper Black"/>
              </a:rPr>
              <a:t>reading </a:t>
            </a:r>
            <a:r>
              <a:rPr sz="3000" dirty="0">
                <a:latin typeface="Cooper Black"/>
                <a:cs typeface="Cooper Black"/>
              </a:rPr>
              <a:t>and</a:t>
            </a:r>
            <a:r>
              <a:rPr sz="3000" spc="-100" dirty="0">
                <a:latin typeface="Cooper Black"/>
                <a:cs typeface="Cooper Black"/>
              </a:rPr>
              <a:t> </a:t>
            </a:r>
            <a:r>
              <a:rPr sz="3000" dirty="0">
                <a:latin typeface="Cooper Black"/>
                <a:cs typeface="Cooper Black"/>
              </a:rPr>
              <a:t>writing.</a:t>
            </a: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80" dirty="0">
                <a:latin typeface="Cooper Black"/>
                <a:cs typeface="Cooper Black"/>
              </a:rPr>
              <a:t>We </a:t>
            </a:r>
            <a:r>
              <a:rPr sz="3000" spc="-10" dirty="0">
                <a:latin typeface="Cooper Black"/>
                <a:cs typeface="Cooper Black"/>
              </a:rPr>
              <a:t>expect </a:t>
            </a:r>
            <a:r>
              <a:rPr sz="3000" dirty="0">
                <a:latin typeface="Cooper Black"/>
                <a:cs typeface="Cooper Black"/>
              </a:rPr>
              <a:t>the </a:t>
            </a:r>
            <a:r>
              <a:rPr sz="3000" spc="-10" dirty="0">
                <a:latin typeface="Cooper Black"/>
                <a:cs typeface="Cooper Black"/>
              </a:rPr>
              <a:t>children </a:t>
            </a:r>
            <a:r>
              <a:rPr sz="3000" spc="-5" dirty="0">
                <a:latin typeface="Cooper Black"/>
                <a:cs typeface="Cooper Black"/>
              </a:rPr>
              <a:t>to use </a:t>
            </a:r>
            <a:r>
              <a:rPr sz="3000" dirty="0">
                <a:latin typeface="Cooper Black"/>
                <a:cs typeface="Cooper Black"/>
              </a:rPr>
              <a:t>the </a:t>
            </a:r>
            <a:r>
              <a:rPr sz="3000" spc="-5" dirty="0" smtClean="0">
                <a:latin typeface="Cooper Black"/>
                <a:cs typeface="Cooper Black"/>
              </a:rPr>
              <a:t>correct </a:t>
            </a:r>
            <a:r>
              <a:rPr sz="3000" spc="-10" dirty="0">
                <a:latin typeface="Cooper Black"/>
                <a:cs typeface="Cooper Black"/>
              </a:rPr>
              <a:t>forms </a:t>
            </a:r>
            <a:r>
              <a:rPr sz="3000" spc="-5" dirty="0">
                <a:latin typeface="Cooper Black"/>
                <a:cs typeface="Cooper Black"/>
              </a:rPr>
              <a:t>of </a:t>
            </a:r>
            <a:r>
              <a:rPr sz="3000" dirty="0">
                <a:latin typeface="Cooper Black"/>
                <a:cs typeface="Cooper Black"/>
              </a:rPr>
              <a:t>past, </a:t>
            </a:r>
            <a:r>
              <a:rPr sz="3000" spc="-10" dirty="0">
                <a:latin typeface="Cooper Black"/>
                <a:cs typeface="Cooper Black"/>
              </a:rPr>
              <a:t>present </a:t>
            </a:r>
            <a:r>
              <a:rPr sz="3000" dirty="0">
                <a:latin typeface="Cooper Black"/>
                <a:cs typeface="Cooper Black"/>
              </a:rPr>
              <a:t>and  </a:t>
            </a:r>
            <a:r>
              <a:rPr sz="3000" spc="-10" dirty="0">
                <a:latin typeface="Cooper Black"/>
                <a:cs typeface="Cooper Black"/>
              </a:rPr>
              <a:t>future tense </a:t>
            </a:r>
            <a:r>
              <a:rPr sz="3000" dirty="0">
                <a:latin typeface="Cooper Black"/>
                <a:cs typeface="Cooper Black"/>
              </a:rPr>
              <a:t>when </a:t>
            </a:r>
            <a:r>
              <a:rPr sz="3000" spc="-5" dirty="0">
                <a:latin typeface="Cooper Black"/>
                <a:cs typeface="Cooper Black"/>
              </a:rPr>
              <a:t>talking </a:t>
            </a:r>
            <a:r>
              <a:rPr sz="3000" dirty="0">
                <a:latin typeface="Cooper Black"/>
                <a:cs typeface="Cooper Black"/>
              </a:rPr>
              <a:t>about </a:t>
            </a:r>
            <a:r>
              <a:rPr sz="3000" spc="-25" dirty="0">
                <a:latin typeface="Cooper Black"/>
                <a:cs typeface="Cooper Black"/>
              </a:rPr>
              <a:t>events </a:t>
            </a:r>
            <a:r>
              <a:rPr sz="3000" dirty="0" smtClean="0">
                <a:latin typeface="Cooper Black"/>
                <a:cs typeface="Cooper Black"/>
              </a:rPr>
              <a:t>and </a:t>
            </a:r>
            <a:r>
              <a:rPr sz="3000" dirty="0">
                <a:latin typeface="Cooper Black"/>
                <a:cs typeface="Cooper Black"/>
              </a:rPr>
              <a:t>to </a:t>
            </a:r>
            <a:r>
              <a:rPr sz="3000" spc="-15" dirty="0">
                <a:latin typeface="Cooper Black"/>
                <a:cs typeface="Cooper Black"/>
              </a:rPr>
              <a:t>express themselves </a:t>
            </a:r>
            <a:r>
              <a:rPr sz="3000" spc="-20" dirty="0">
                <a:latin typeface="Cooper Black"/>
                <a:cs typeface="Cooper Black"/>
              </a:rPr>
              <a:t>effectively </a:t>
            </a:r>
            <a:r>
              <a:rPr sz="3000" spc="-10" dirty="0" smtClean="0">
                <a:latin typeface="Cooper Black"/>
                <a:cs typeface="Cooper Black"/>
              </a:rPr>
              <a:t>showing </a:t>
            </a:r>
            <a:r>
              <a:rPr sz="3000" spc="-20" dirty="0">
                <a:latin typeface="Cooper Black"/>
                <a:cs typeface="Cooper Black"/>
              </a:rPr>
              <a:t>awareness </a:t>
            </a:r>
            <a:r>
              <a:rPr sz="3000" spc="-5" dirty="0">
                <a:latin typeface="Cooper Black"/>
                <a:cs typeface="Cooper Black"/>
              </a:rPr>
              <a:t>of </a:t>
            </a:r>
            <a:r>
              <a:rPr sz="3000" dirty="0">
                <a:latin typeface="Cooper Black"/>
                <a:cs typeface="Cooper Black"/>
              </a:rPr>
              <a:t>the </a:t>
            </a:r>
            <a:r>
              <a:rPr sz="3000" spc="-10" dirty="0">
                <a:latin typeface="Cooper Black"/>
                <a:cs typeface="Cooper Black"/>
              </a:rPr>
              <a:t>listeners </a:t>
            </a:r>
            <a:r>
              <a:rPr sz="3000" spc="-5" dirty="0" smtClean="0">
                <a:latin typeface="Cooper Black"/>
                <a:cs typeface="Cooper Black"/>
              </a:rPr>
              <a:t>needs</a:t>
            </a:r>
            <a:r>
              <a:rPr sz="3000" spc="-5" dirty="0">
                <a:latin typeface="Cooper Black"/>
                <a:cs typeface="Cooper Black"/>
              </a:rPr>
              <a:t>.</a:t>
            </a:r>
            <a:endParaRPr sz="30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3700" dirty="0" smtClean="0">
                <a:solidFill>
                  <a:srgbClr val="800080"/>
                </a:solidFill>
                <a:effectLst/>
              </a:rPr>
              <a:t>Appropriate choice of pronoun or noun within and across sentences to aid cohesion and avoid repetition</a:t>
            </a:r>
            <a:r>
              <a:rPr lang="en-GB" altLang="en-US" sz="3700" dirty="0" smtClean="0">
                <a:effectLst/>
              </a:rPr>
              <a:t>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921125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300" smtClean="0"/>
              <a:t>In simple terms, this means not repeating a person’s or object’s name many times when writing.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GB" altLang="en-US" sz="230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300" b="1" smtClean="0">
                <a:solidFill>
                  <a:srgbClr val="FF33CC"/>
                </a:solidFill>
              </a:rPr>
              <a:t>Bob</a:t>
            </a:r>
            <a:r>
              <a:rPr lang="en-GB" altLang="en-US" sz="2300" smtClean="0">
                <a:solidFill>
                  <a:srgbClr val="FF33CC"/>
                </a:solidFill>
              </a:rPr>
              <a:t> went to the shop. </a:t>
            </a:r>
            <a:r>
              <a:rPr lang="en-GB" altLang="en-US" sz="2300" b="1" smtClean="0">
                <a:solidFill>
                  <a:srgbClr val="FF33CC"/>
                </a:solidFill>
              </a:rPr>
              <a:t>Bob</a:t>
            </a:r>
            <a:r>
              <a:rPr lang="en-GB" altLang="en-US" sz="2300" smtClean="0">
                <a:solidFill>
                  <a:srgbClr val="FF33CC"/>
                </a:solidFill>
              </a:rPr>
              <a:t> bought an </a:t>
            </a:r>
            <a:r>
              <a:rPr lang="en-GB" altLang="en-US" sz="2300" b="1" smtClean="0">
                <a:solidFill>
                  <a:srgbClr val="FF33CC"/>
                </a:solidFill>
              </a:rPr>
              <a:t>apple</a:t>
            </a:r>
            <a:r>
              <a:rPr lang="en-GB" altLang="en-US" sz="2300" smtClean="0">
                <a:solidFill>
                  <a:srgbClr val="FF33CC"/>
                </a:solidFill>
              </a:rPr>
              <a:t> then </a:t>
            </a:r>
            <a:r>
              <a:rPr lang="en-GB" altLang="en-US" sz="2300" b="1" smtClean="0">
                <a:solidFill>
                  <a:srgbClr val="FF33CC"/>
                </a:solidFill>
              </a:rPr>
              <a:t>Bob</a:t>
            </a:r>
            <a:r>
              <a:rPr lang="en-GB" altLang="en-US" sz="2300" smtClean="0">
                <a:solidFill>
                  <a:srgbClr val="FF33CC"/>
                </a:solidFill>
              </a:rPr>
              <a:t> went home to eat his </a:t>
            </a:r>
            <a:r>
              <a:rPr lang="en-GB" altLang="en-US" sz="2300" b="1" smtClean="0">
                <a:solidFill>
                  <a:srgbClr val="FF33CC"/>
                </a:solidFill>
              </a:rPr>
              <a:t>apple</a:t>
            </a:r>
            <a:r>
              <a:rPr lang="en-GB" altLang="en-US" sz="2300" smtClean="0">
                <a:solidFill>
                  <a:srgbClr val="FF33CC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GB" altLang="en-US" sz="2300" smtClean="0">
              <a:solidFill>
                <a:srgbClr val="FF33CC"/>
              </a:solidFill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300" b="1" u="sng" smtClean="0">
                <a:solidFill>
                  <a:srgbClr val="FF33CC"/>
                </a:solidFill>
              </a:rPr>
              <a:t>Instead we say:</a:t>
            </a:r>
            <a:r>
              <a:rPr lang="en-GB" altLang="en-US" sz="2300" smtClean="0">
                <a:solidFill>
                  <a:srgbClr val="FF33CC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300" b="1" smtClean="0">
                <a:solidFill>
                  <a:srgbClr val="FF33CC"/>
                </a:solidFill>
              </a:rPr>
              <a:t>Bob</a:t>
            </a:r>
            <a:r>
              <a:rPr lang="en-GB" altLang="en-US" sz="2300" smtClean="0">
                <a:solidFill>
                  <a:srgbClr val="FF33CC"/>
                </a:solidFill>
              </a:rPr>
              <a:t> went to the shop. </a:t>
            </a:r>
            <a:r>
              <a:rPr lang="en-GB" altLang="en-US" sz="2300" b="1" smtClean="0">
                <a:solidFill>
                  <a:srgbClr val="FF33CC"/>
                </a:solidFill>
              </a:rPr>
              <a:t>He</a:t>
            </a:r>
            <a:r>
              <a:rPr lang="en-GB" altLang="en-US" sz="2300" smtClean="0">
                <a:solidFill>
                  <a:srgbClr val="FF33CC"/>
                </a:solidFill>
              </a:rPr>
              <a:t> bought an </a:t>
            </a:r>
            <a:r>
              <a:rPr lang="en-GB" altLang="en-US" sz="2300" b="1" smtClean="0">
                <a:solidFill>
                  <a:srgbClr val="FF33CC"/>
                </a:solidFill>
              </a:rPr>
              <a:t>apple</a:t>
            </a:r>
            <a:r>
              <a:rPr lang="en-GB" altLang="en-US" sz="2300" smtClean="0">
                <a:solidFill>
                  <a:srgbClr val="FF33CC"/>
                </a:solidFill>
              </a:rPr>
              <a:t> then </a:t>
            </a:r>
            <a:r>
              <a:rPr lang="en-GB" altLang="en-US" sz="2300" b="1" smtClean="0">
                <a:solidFill>
                  <a:srgbClr val="FF33CC"/>
                </a:solidFill>
              </a:rPr>
              <a:t>he</a:t>
            </a:r>
            <a:r>
              <a:rPr lang="en-GB" altLang="en-US" sz="2300" smtClean="0">
                <a:solidFill>
                  <a:srgbClr val="FF33CC"/>
                </a:solidFill>
              </a:rPr>
              <a:t> went home to eat </a:t>
            </a:r>
            <a:r>
              <a:rPr lang="en-GB" altLang="en-US" sz="2300" b="1" smtClean="0">
                <a:solidFill>
                  <a:srgbClr val="FF33CC"/>
                </a:solidFill>
              </a:rPr>
              <a:t>it.</a:t>
            </a:r>
            <a:r>
              <a:rPr lang="en-GB" altLang="en-US" sz="2300" smtClean="0">
                <a:solidFill>
                  <a:srgbClr val="FF33CC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330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042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3700" smtClean="0">
                <a:solidFill>
                  <a:srgbClr val="800080"/>
                </a:solidFill>
                <a:effectLst/>
              </a:rPr>
              <a:t>Use of inverted commas and other punctuation to indicate direct speech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3693319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GB" altLang="en-US" dirty="0" smtClean="0"/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When using speech we need to use a comma after the reporting clause. We then need the end punctuation within inverted commas.  </a:t>
            </a:r>
          </a:p>
          <a:p>
            <a:pPr>
              <a:buFont typeface="Wingdings 3" pitchFamily="18" charset="2"/>
              <a:buNone/>
            </a:pPr>
            <a:endParaRPr lang="en-GB" altLang="en-US" dirty="0" smtClean="0"/>
          </a:p>
          <a:p>
            <a:pPr>
              <a:buFont typeface="Wingdings 3" pitchFamily="18" charset="2"/>
              <a:buNone/>
            </a:pPr>
            <a:endParaRPr lang="en-GB" altLang="en-US" dirty="0" smtClean="0"/>
          </a:p>
          <a:p>
            <a:pPr>
              <a:buFont typeface="Wingdings 3" pitchFamily="18" charset="2"/>
              <a:buNone/>
            </a:pPr>
            <a:endParaRPr lang="en-GB" altLang="en-US" dirty="0" smtClean="0">
              <a:solidFill>
                <a:srgbClr val="FF33CC"/>
              </a:solidFill>
            </a:endParaRPr>
          </a:p>
          <a:p>
            <a:pPr>
              <a:buFont typeface="Wingdings 3" pitchFamily="18" charset="2"/>
              <a:buNone/>
            </a:pPr>
            <a:endParaRPr lang="en-GB" altLang="en-US" dirty="0" smtClean="0">
              <a:solidFill>
                <a:srgbClr val="FF33CC"/>
              </a:solidFill>
            </a:endParaRPr>
          </a:p>
          <a:p>
            <a:pPr>
              <a:buFont typeface="Wingdings 3" pitchFamily="18" charset="2"/>
              <a:buNone/>
            </a:pPr>
            <a:endParaRPr lang="en-GB" altLang="en-US" dirty="0">
              <a:solidFill>
                <a:srgbClr val="FF33CC"/>
              </a:solidFill>
            </a:endParaRPr>
          </a:p>
          <a:p>
            <a:pPr>
              <a:buFont typeface="Wingdings 3" pitchFamily="18" charset="2"/>
              <a:buNone/>
            </a:pPr>
            <a:endParaRPr lang="en-GB" altLang="en-US" dirty="0" smtClean="0">
              <a:solidFill>
                <a:srgbClr val="FF33CC"/>
              </a:solidFill>
            </a:endParaRPr>
          </a:p>
          <a:p>
            <a:pPr>
              <a:buFont typeface="Wingdings 3" pitchFamily="18" charset="2"/>
              <a:buNone/>
            </a:pPr>
            <a:endParaRPr lang="en-GB" altLang="en-US" dirty="0">
              <a:solidFill>
                <a:srgbClr val="FF33CC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>
                <a:solidFill>
                  <a:srgbClr val="FF33CC"/>
                </a:solidFill>
              </a:rPr>
              <a:t>The teacher shouted</a:t>
            </a:r>
            <a:r>
              <a:rPr lang="en-GB" altLang="en-US" sz="2400" b="1" dirty="0" smtClean="0">
                <a:solidFill>
                  <a:srgbClr val="FF33CC"/>
                </a:solidFill>
              </a:rPr>
              <a:t>,</a:t>
            </a:r>
            <a:r>
              <a:rPr lang="en-GB" altLang="en-US" sz="2400" dirty="0" smtClean="0">
                <a:solidFill>
                  <a:srgbClr val="FF33CC"/>
                </a:solidFill>
              </a:rPr>
              <a:t> </a:t>
            </a:r>
            <a:r>
              <a:rPr lang="en-GB" altLang="en-US" sz="2400" b="1" dirty="0" smtClean="0">
                <a:solidFill>
                  <a:srgbClr val="FF33CC"/>
                </a:solidFill>
              </a:rPr>
              <a:t>“</a:t>
            </a:r>
            <a:r>
              <a:rPr lang="en-GB" altLang="en-US" sz="2400" dirty="0" smtClean="0">
                <a:solidFill>
                  <a:srgbClr val="FF33CC"/>
                </a:solidFill>
              </a:rPr>
              <a:t>Sit down children</a:t>
            </a:r>
            <a:r>
              <a:rPr lang="en-GB" altLang="en-US" sz="2400" b="1" dirty="0" smtClean="0">
                <a:solidFill>
                  <a:srgbClr val="FF33CC"/>
                </a:solidFill>
              </a:rPr>
              <a:t>.”</a:t>
            </a:r>
            <a:r>
              <a:rPr lang="en-GB" altLang="en-US" sz="2400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3429000" y="3946938"/>
            <a:ext cx="1514496" cy="943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4943496" y="5314319"/>
            <a:ext cx="503238" cy="7816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943496" y="3582488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</a:rPr>
              <a:t>Inverted Commas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5943600" y="4039688"/>
            <a:ext cx="838200" cy="8510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600200" y="5723502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</a:rPr>
              <a:t>End punctuation, inside inverted commas.</a:t>
            </a:r>
            <a:r>
              <a:rPr lang="en-GB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209800" y="4052496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18665" y="3350821"/>
            <a:ext cx="3384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</a:rPr>
              <a:t>Comma after the reporting clause</a:t>
            </a:r>
          </a:p>
        </p:txBody>
      </p:sp>
    </p:spTree>
    <p:extLst>
      <p:ext uri="{BB962C8B-B14F-4D97-AF65-F5344CB8AC3E}">
        <p14:creationId xmlns:p14="http://schemas.microsoft.com/office/powerpoint/2010/main" val="4566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700" smtClean="0">
                <a:solidFill>
                  <a:srgbClr val="800080"/>
                </a:solidFill>
                <a:effectLst/>
              </a:rPr>
              <a:t>Apostrophes to mark plural possession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862138"/>
            <a:ext cx="8229600" cy="41148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mtClean="0"/>
              <a:t>This means that the children need to know where to put the apostrophe to show plural possession (belonging to more than one). </a:t>
            </a:r>
          </a:p>
          <a:p>
            <a:pPr>
              <a:buFont typeface="Wingdings 3" pitchFamily="18" charset="2"/>
              <a:buNone/>
            </a:pPr>
            <a:endParaRPr lang="en-GB" altLang="en-US" smtClean="0"/>
          </a:p>
          <a:p>
            <a:pPr>
              <a:buFont typeface="Wingdings 3" pitchFamily="18" charset="2"/>
              <a:buNone/>
            </a:pPr>
            <a:endParaRPr lang="en-GB" altLang="en-US" smtClean="0"/>
          </a:p>
          <a:p>
            <a:pPr>
              <a:buFont typeface="Wingdings 3" pitchFamily="18" charset="2"/>
              <a:buNone/>
            </a:pPr>
            <a:r>
              <a:rPr lang="en-GB" altLang="en-US" sz="3200" smtClean="0">
                <a:solidFill>
                  <a:srgbClr val="FF33CC"/>
                </a:solidFill>
              </a:rPr>
              <a:t>The </a:t>
            </a:r>
            <a:r>
              <a:rPr lang="en-GB" altLang="en-US" sz="3200" b="1" smtClean="0">
                <a:solidFill>
                  <a:srgbClr val="FF33CC"/>
                </a:solidFill>
              </a:rPr>
              <a:t>girl’s</a:t>
            </a:r>
            <a:r>
              <a:rPr lang="en-GB" altLang="en-US" sz="3200" smtClean="0">
                <a:solidFill>
                  <a:srgbClr val="FF33CC"/>
                </a:solidFill>
              </a:rPr>
              <a:t> name. </a:t>
            </a:r>
          </a:p>
          <a:p>
            <a:pPr>
              <a:buFont typeface="Wingdings 3" pitchFamily="18" charset="2"/>
              <a:buNone/>
            </a:pPr>
            <a:endParaRPr lang="en-GB" altLang="en-US" sz="3200" smtClean="0">
              <a:solidFill>
                <a:srgbClr val="FF33CC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GB" altLang="en-US" sz="3200" smtClean="0">
                <a:solidFill>
                  <a:srgbClr val="FF33CC"/>
                </a:solidFill>
              </a:rPr>
              <a:t>The </a:t>
            </a:r>
            <a:r>
              <a:rPr lang="en-GB" altLang="en-US" sz="3200" b="1" smtClean="0">
                <a:solidFill>
                  <a:srgbClr val="FF33CC"/>
                </a:solidFill>
              </a:rPr>
              <a:t>girls’</a:t>
            </a:r>
            <a:r>
              <a:rPr lang="en-GB" altLang="en-US" sz="3200" smtClean="0">
                <a:solidFill>
                  <a:srgbClr val="FF33CC"/>
                </a:solidFill>
              </a:rPr>
              <a:t> names.</a:t>
            </a:r>
            <a:r>
              <a:rPr lang="en-GB" altLang="en-US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1905000" y="3505200"/>
            <a:ext cx="26225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48200" y="3505200"/>
            <a:ext cx="4176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latin typeface="Arial" charset="0"/>
              </a:rPr>
              <a:t>This shows that the name belongs to one girl.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 flipV="1">
            <a:off x="1905000" y="4495800"/>
            <a:ext cx="2622550" cy="94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643438" y="5445125"/>
            <a:ext cx="417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latin typeface="Arial" charset="0"/>
              </a:rPr>
              <a:t>This shows that the name belongs to more than one girl.</a:t>
            </a:r>
            <a:r>
              <a:rPr lang="en-GB" altLang="en-US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7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153400" cy="789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b="1" dirty="0" smtClean="0">
                <a:solidFill>
                  <a:srgbClr val="FF0000"/>
                </a:solidFill>
                <a:effectLst/>
              </a:rPr>
              <a:t>Curriculum Expectations -Year 5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535940" y="1572386"/>
            <a:ext cx="8072119" cy="5133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 smtClean="0"/>
              <a:t>Converting nouns or adjectives into verbs using suffixes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Verb prefixes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Relative clauses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Indicating degrees of possibility using adverbs or modal verbs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Devices to build cohesion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Linking ideas using adverbials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Brackets, dashes or commas to indicate parenthesis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Use commas to clarify meaning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Converting nouns or adjectives into verbs using suffixes </a:t>
            </a:r>
            <a:endParaRPr lang="en-GB" altLang="en-US" sz="2400" dirty="0" smtClean="0"/>
          </a:p>
          <a:p>
            <a:pPr>
              <a:buFont typeface="Wingdings 3" pitchFamily="18" charset="2"/>
              <a:buNone/>
            </a:pPr>
            <a:r>
              <a:rPr lang="en-GB" altLang="en-US" sz="2400" dirty="0" err="1" smtClean="0">
                <a:solidFill>
                  <a:srgbClr val="FF0000"/>
                </a:solidFill>
              </a:rPr>
              <a:t>Eg</a:t>
            </a:r>
            <a:r>
              <a:rPr lang="en-GB" altLang="en-US" sz="2400" dirty="0" smtClean="0">
                <a:solidFill>
                  <a:srgbClr val="FF0000"/>
                </a:solidFill>
              </a:rPr>
              <a:t>. Here </a:t>
            </a:r>
            <a:r>
              <a:rPr lang="en-GB" altLang="en-US" sz="2400" dirty="0">
                <a:solidFill>
                  <a:srgbClr val="FF0000"/>
                </a:solidFill>
              </a:rPr>
              <a:t>the children have to add a suffix to convert the word into a verb. 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>
                <a:solidFill>
                  <a:srgbClr val="FF0000"/>
                </a:solidFill>
              </a:rPr>
              <a:t>For example</a:t>
            </a:r>
            <a:r>
              <a:rPr lang="en-GB" altLang="en-US" sz="2400" dirty="0" smtClean="0">
                <a:solidFill>
                  <a:srgbClr val="FF0000"/>
                </a:solidFill>
              </a:rPr>
              <a:t>: priority </a:t>
            </a:r>
            <a:r>
              <a:rPr lang="en-GB" altLang="en-US" sz="2400" dirty="0">
                <a:solidFill>
                  <a:srgbClr val="FF0000"/>
                </a:solidFill>
              </a:rPr>
              <a:t>– </a:t>
            </a:r>
            <a:r>
              <a:rPr lang="en-GB" altLang="en-US" sz="2400" dirty="0" smtClean="0">
                <a:solidFill>
                  <a:srgbClr val="FF0000"/>
                </a:solidFill>
              </a:rPr>
              <a:t>prioritise; intense </a:t>
            </a:r>
            <a:r>
              <a:rPr lang="en-GB" altLang="en-US" sz="2400" dirty="0">
                <a:solidFill>
                  <a:srgbClr val="FF0000"/>
                </a:solidFill>
              </a:rPr>
              <a:t>– </a:t>
            </a:r>
            <a:r>
              <a:rPr lang="en-GB" altLang="en-US" sz="2400" dirty="0" smtClean="0">
                <a:solidFill>
                  <a:srgbClr val="FF0000"/>
                </a:solidFill>
              </a:rPr>
              <a:t>intensify; 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>
                <a:solidFill>
                  <a:srgbClr val="FF0000"/>
                </a:solidFill>
              </a:rPr>
              <a:t>hesitant- </a:t>
            </a:r>
            <a:r>
              <a:rPr lang="en-GB" altLang="en-US" sz="2400" dirty="0">
                <a:solidFill>
                  <a:srgbClr val="FF0000"/>
                </a:solidFill>
              </a:rPr>
              <a:t>hesitate</a:t>
            </a:r>
          </a:p>
          <a:p>
            <a:pPr>
              <a:lnSpc>
                <a:spcPct val="90000"/>
              </a:lnSpc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974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8382000" cy="5373779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Verb </a:t>
            </a:r>
            <a:r>
              <a:rPr lang="en-GB" altLang="en-US" sz="2800" dirty="0" smtClean="0">
                <a:solidFill>
                  <a:srgbClr val="FF0000"/>
                </a:solidFill>
              </a:rPr>
              <a:t>Prefixes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400" dirty="0" smtClean="0"/>
              <a:t>Adding prefixes to verbs 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>
                <a:solidFill>
                  <a:srgbClr val="FF0000"/>
                </a:solidFill>
              </a:rPr>
              <a:t>: dis-, de-, 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mis</a:t>
            </a:r>
            <a:r>
              <a:rPr lang="en-GB" altLang="en-US" sz="2400" dirty="0" smtClean="0">
                <a:solidFill>
                  <a:srgbClr val="FF0000"/>
                </a:solidFill>
              </a:rPr>
              <a:t>-, over- and re-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400" dirty="0" smtClean="0"/>
              <a:t>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400" dirty="0" smtClean="0"/>
              <a:t>Like - </a:t>
            </a:r>
            <a:r>
              <a:rPr lang="en-GB" altLang="en-US" sz="2400" dirty="0" smtClean="0">
                <a:solidFill>
                  <a:srgbClr val="FF0000"/>
                </a:solidFill>
              </a:rPr>
              <a:t>dis</a:t>
            </a:r>
            <a:r>
              <a:rPr lang="en-GB" altLang="en-US" sz="2400" dirty="0" smtClean="0"/>
              <a:t>like; select - </a:t>
            </a:r>
            <a:r>
              <a:rPr lang="en-GB" altLang="en-US" sz="2400" dirty="0" smtClean="0">
                <a:solidFill>
                  <a:srgbClr val="FF0000"/>
                </a:solidFill>
              </a:rPr>
              <a:t>de</a:t>
            </a:r>
            <a:r>
              <a:rPr lang="en-GB" altLang="en-US" sz="2400" dirty="0" smtClean="0"/>
              <a:t>select; understand - </a:t>
            </a:r>
            <a:r>
              <a:rPr lang="en-GB" altLang="en-US" sz="2400" dirty="0" smtClean="0">
                <a:solidFill>
                  <a:srgbClr val="FF0000"/>
                </a:solidFill>
              </a:rPr>
              <a:t>mis</a:t>
            </a:r>
            <a:r>
              <a:rPr lang="en-GB" altLang="en-US" sz="2400" dirty="0" smtClean="0"/>
              <a:t>understand;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400" dirty="0" smtClean="0"/>
              <a:t>react – </a:t>
            </a:r>
            <a:r>
              <a:rPr lang="en-GB" altLang="en-US" sz="2400" dirty="0" smtClean="0">
                <a:solidFill>
                  <a:srgbClr val="FF0000"/>
                </a:solidFill>
              </a:rPr>
              <a:t>over</a:t>
            </a:r>
            <a:r>
              <a:rPr lang="en-GB" altLang="en-US" sz="2400" dirty="0" smtClean="0"/>
              <a:t>react; play - </a:t>
            </a:r>
            <a:r>
              <a:rPr lang="en-GB" altLang="en-US" sz="2400" dirty="0" smtClean="0">
                <a:solidFill>
                  <a:srgbClr val="FF0000"/>
                </a:solidFill>
              </a:rPr>
              <a:t>re</a:t>
            </a:r>
            <a:r>
              <a:rPr lang="en-GB" altLang="en-US" sz="2400" dirty="0" smtClean="0"/>
              <a:t>play.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GB" altLang="en-US" sz="2400" dirty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GB" altLang="en-US" sz="2400" dirty="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Relative </a:t>
            </a:r>
            <a:r>
              <a:rPr lang="en-GB" altLang="en-US" sz="2800" dirty="0" smtClean="0">
                <a:solidFill>
                  <a:srgbClr val="FF0000"/>
                </a:solidFill>
              </a:rPr>
              <a:t>clauses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/>
              <a:t>Relative clauses beginning with who, which, where, when, whose or that.</a:t>
            </a:r>
          </a:p>
          <a:p>
            <a:pPr>
              <a:buFont typeface="Wingdings 3" pitchFamily="18" charset="2"/>
              <a:buNone/>
            </a:pPr>
            <a:endParaRPr lang="en-GB" altLang="en-US" sz="2400" dirty="0"/>
          </a:p>
          <a:p>
            <a:pPr>
              <a:buFont typeface="Wingdings 3" pitchFamily="18" charset="2"/>
              <a:buNone/>
            </a:pP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The </a:t>
            </a:r>
            <a:r>
              <a:rPr lang="en-GB" altLang="en-US" sz="2400" dirty="0"/>
              <a:t>man, </a:t>
            </a:r>
            <a:r>
              <a:rPr lang="en-GB" altLang="en-US" sz="2400" dirty="0">
                <a:solidFill>
                  <a:srgbClr val="FF0000"/>
                </a:solidFill>
              </a:rPr>
              <a:t>who was the tallest</a:t>
            </a:r>
            <a:r>
              <a:rPr lang="en-GB" altLang="en-US" sz="2400" dirty="0"/>
              <a:t>, picked the book off the shelf. </a:t>
            </a:r>
          </a:p>
          <a:p>
            <a:pPr>
              <a:buFont typeface="Wingdings 3" pitchFamily="18" charset="2"/>
              <a:buNone/>
            </a:pPr>
            <a:endParaRPr lang="en-GB" altLang="en-US" sz="2400" dirty="0"/>
          </a:p>
          <a:p>
            <a:pPr>
              <a:buFont typeface="Wingdings 3" pitchFamily="18" charset="2"/>
              <a:buNone/>
            </a:pPr>
            <a:r>
              <a:rPr lang="en-GB" altLang="en-US" sz="2400" dirty="0">
                <a:solidFill>
                  <a:srgbClr val="FF0000"/>
                </a:solidFill>
              </a:rPr>
              <a:t>Where there is no alternative</a:t>
            </a:r>
            <a:r>
              <a:rPr lang="en-GB" altLang="en-US" sz="2400" dirty="0"/>
              <a:t>, always choose the safest route.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70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>
                <a:solidFill>
                  <a:srgbClr val="FF0000"/>
                </a:solidFill>
                <a:effectLst/>
              </a:rPr>
              <a:t>Modal Verbs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8305800" cy="529375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dirty="0" smtClean="0">
                <a:solidFill>
                  <a:srgbClr val="FF0000"/>
                </a:solidFill>
              </a:rPr>
              <a:t>might, should, will, must</a:t>
            </a:r>
          </a:p>
          <a:p>
            <a:endParaRPr lang="en-GB" altLang="en-US" sz="2400" dirty="0" smtClean="0"/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I </a:t>
            </a:r>
            <a:r>
              <a:rPr lang="en-GB" altLang="en-US" sz="2400" dirty="0" smtClean="0">
                <a:solidFill>
                  <a:srgbClr val="FF0000"/>
                </a:solidFill>
              </a:rPr>
              <a:t>should</a:t>
            </a:r>
            <a:r>
              <a:rPr lang="en-GB" altLang="en-US" sz="2400" dirty="0" smtClean="0"/>
              <a:t> make sure my homework is in on time.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 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This evening, I </a:t>
            </a:r>
            <a:r>
              <a:rPr lang="en-GB" altLang="en-US" sz="2400" dirty="0" smtClean="0">
                <a:solidFill>
                  <a:srgbClr val="FF0000"/>
                </a:solidFill>
              </a:rPr>
              <a:t>can </a:t>
            </a:r>
            <a:r>
              <a:rPr lang="en-GB" altLang="en-US" sz="2400" dirty="0" smtClean="0"/>
              <a:t>go to the cinema because I have finished all my homework. </a:t>
            </a:r>
          </a:p>
          <a:p>
            <a:pPr>
              <a:buFont typeface="Wingdings 3" pitchFamily="18" charset="2"/>
              <a:buNone/>
            </a:pPr>
            <a:endParaRPr lang="en-GB" altLang="en-US" sz="2400" dirty="0"/>
          </a:p>
          <a:p>
            <a:pPr>
              <a:buFont typeface="Wingdings 3" pitchFamily="18" charset="2"/>
              <a:buNone/>
            </a:pPr>
            <a:r>
              <a:rPr lang="en-GB" altLang="en-US" sz="3200" dirty="0">
                <a:solidFill>
                  <a:srgbClr val="FF0000"/>
                </a:solidFill>
              </a:rPr>
              <a:t>Devices to build cohesion</a:t>
            </a:r>
            <a:endParaRPr lang="en-GB" altLang="en-US" sz="3200" dirty="0" smtClean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GB" altLang="en-US" dirty="0"/>
              <a:t> </a:t>
            </a:r>
            <a:r>
              <a:rPr lang="en-GB" altLang="en-US" sz="2400" dirty="0"/>
              <a:t>This means to join ideas within and between paragraphs. 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  </a:t>
            </a:r>
            <a:r>
              <a:rPr lang="en-GB" altLang="en-US" sz="2400" dirty="0"/>
              <a:t>For example:-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/>
              <a:t>  </a:t>
            </a:r>
            <a:r>
              <a:rPr lang="en-GB" altLang="en-US" sz="2400" dirty="0">
                <a:solidFill>
                  <a:srgbClr val="FF0000"/>
                </a:solidFill>
              </a:rPr>
              <a:t>then, after that, this, at first</a:t>
            </a:r>
            <a:r>
              <a:rPr lang="en-GB" altLang="en-US" sz="2400" dirty="0" smtClean="0"/>
              <a:t>.</a:t>
            </a:r>
          </a:p>
          <a:p>
            <a:pPr>
              <a:buFont typeface="Wingdings 3" pitchFamily="18" charset="2"/>
              <a:buNone/>
            </a:pPr>
            <a:endParaRPr lang="en-GB" altLang="en-US" sz="2400" dirty="0"/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  </a:t>
            </a:r>
            <a:r>
              <a:rPr lang="en-GB" altLang="en-US" sz="2400" dirty="0">
                <a:solidFill>
                  <a:srgbClr val="FF0000"/>
                </a:solidFill>
              </a:rPr>
              <a:t>At first</a:t>
            </a:r>
            <a:r>
              <a:rPr lang="en-GB" altLang="en-US" sz="2400" dirty="0"/>
              <a:t>, I did my maths homework. </a:t>
            </a:r>
            <a:r>
              <a:rPr lang="en-GB" altLang="en-US" sz="2400" dirty="0">
                <a:solidFill>
                  <a:srgbClr val="FF0000"/>
                </a:solidFill>
              </a:rPr>
              <a:t>After that</a:t>
            </a:r>
            <a:r>
              <a:rPr lang="en-GB" altLang="en-US" sz="2400" dirty="0"/>
              <a:t>, I was able to watch TV. 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40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963460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>
                <a:solidFill>
                  <a:srgbClr val="FF0000"/>
                </a:solidFill>
                <a:effectLst/>
              </a:rPr>
              <a:t>Linking ideas using adverbials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1846659"/>
          </a:xfrm>
        </p:spPr>
        <p:txBody>
          <a:bodyPr/>
          <a:lstStyle/>
          <a:p>
            <a:pPr lvl="1">
              <a:buFont typeface="Wingdings 3" pitchFamily="18" charset="2"/>
              <a:buNone/>
            </a:pPr>
            <a:r>
              <a:rPr lang="en-GB" altLang="en-US" sz="2400" dirty="0" smtClean="0">
                <a:solidFill>
                  <a:srgbClr val="FF0000"/>
                </a:solidFill>
              </a:rPr>
              <a:t>Time</a:t>
            </a:r>
            <a:r>
              <a:rPr lang="en-GB" altLang="en-US" sz="2400" dirty="0" smtClean="0"/>
              <a:t> - later  	</a:t>
            </a:r>
            <a:r>
              <a:rPr lang="en-GB" altLang="en-US" sz="2400" dirty="0" smtClean="0">
                <a:solidFill>
                  <a:srgbClr val="FF0000"/>
                </a:solidFill>
              </a:rPr>
              <a:t>Place </a:t>
            </a:r>
            <a:r>
              <a:rPr lang="en-GB" altLang="en-US" sz="2400" dirty="0" smtClean="0"/>
              <a:t>- nearby	           </a:t>
            </a:r>
            <a:r>
              <a:rPr lang="en-GB" altLang="en-US" sz="2400" dirty="0" smtClean="0">
                <a:solidFill>
                  <a:srgbClr val="FF0000"/>
                </a:solidFill>
              </a:rPr>
              <a:t>Number </a:t>
            </a:r>
            <a:r>
              <a:rPr lang="en-GB" altLang="en-US" sz="2400" dirty="0" smtClean="0"/>
              <a:t>- secondly</a:t>
            </a:r>
          </a:p>
          <a:p>
            <a:endParaRPr lang="en-GB" altLang="en-US" sz="2400" dirty="0" smtClean="0"/>
          </a:p>
          <a:p>
            <a:pPr>
              <a:buFont typeface="Wingdings 3" pitchFamily="18" charset="2"/>
              <a:buNone/>
            </a:pP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dirty="0" smtClean="0">
                <a:solidFill>
                  <a:srgbClr val="FF0000"/>
                </a:solidFill>
              </a:rPr>
              <a:t>Later</a:t>
            </a:r>
            <a:r>
              <a:rPr lang="en-GB" altLang="en-US" sz="2400" dirty="0" smtClean="0"/>
              <a:t> that day…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…he had seen her </a:t>
            </a:r>
            <a:r>
              <a:rPr lang="en-GB" altLang="en-US" sz="2400" dirty="0" smtClean="0">
                <a:solidFill>
                  <a:srgbClr val="FF0000"/>
                </a:solidFill>
              </a:rPr>
              <a:t>before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In the woods </a:t>
            </a:r>
            <a:r>
              <a:rPr lang="en-GB" altLang="en-US" sz="2400" dirty="0" smtClean="0">
                <a:solidFill>
                  <a:srgbClr val="FF0000"/>
                </a:solidFill>
              </a:rPr>
              <a:t>nearby</a:t>
            </a:r>
            <a:r>
              <a:rPr lang="en-GB" altLang="en-US" sz="2400" dirty="0" smtClean="0"/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1" y="3244334"/>
            <a:ext cx="5603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rgbClr val="FF0000"/>
                </a:solidFill>
              </a:rPr>
              <a:t>Brackets, dashes or commas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3497"/>
            <a:ext cx="838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The </a:t>
            </a:r>
            <a:r>
              <a:rPr lang="en-GB" altLang="en-US" sz="2400" dirty="0"/>
              <a:t>woman </a:t>
            </a:r>
            <a:r>
              <a:rPr lang="en-GB" altLang="en-US" sz="2400" dirty="0">
                <a:solidFill>
                  <a:srgbClr val="FF0000"/>
                </a:solidFill>
              </a:rPr>
              <a:t>(</a:t>
            </a:r>
            <a:r>
              <a:rPr lang="en-GB" altLang="en-US" sz="2400" dirty="0"/>
              <a:t>with the red coat</a:t>
            </a:r>
            <a:r>
              <a:rPr lang="en-GB" altLang="en-US" sz="2400" dirty="0">
                <a:solidFill>
                  <a:srgbClr val="FF0000"/>
                </a:solidFill>
              </a:rPr>
              <a:t>)</a:t>
            </a:r>
            <a:r>
              <a:rPr lang="en-GB" altLang="en-US" sz="2400" dirty="0"/>
              <a:t> was walking down the road. </a:t>
            </a:r>
          </a:p>
          <a:p>
            <a:pPr>
              <a:buFont typeface="Wingdings 3" pitchFamily="18" charset="2"/>
              <a:buNone/>
            </a:pPr>
            <a:endParaRPr lang="en-GB" altLang="en-US" sz="2400" dirty="0"/>
          </a:p>
          <a:p>
            <a:pPr>
              <a:buFont typeface="Wingdings 3" pitchFamily="18" charset="2"/>
              <a:buNone/>
            </a:pPr>
            <a:r>
              <a:rPr lang="en-GB" altLang="en-US" sz="2400" dirty="0"/>
              <a:t>She was happy to receive the </a:t>
            </a:r>
            <a:r>
              <a:rPr lang="en-GB" altLang="en-US" sz="2400" dirty="0" smtClean="0"/>
              <a:t>invitation </a:t>
            </a:r>
            <a:r>
              <a:rPr lang="en-GB" altLang="en-US" sz="2400" dirty="0" smtClean="0">
                <a:solidFill>
                  <a:srgbClr val="FF0000"/>
                </a:solidFill>
              </a:rPr>
              <a:t>-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we think so, anyway </a:t>
            </a:r>
            <a:r>
              <a:rPr lang="en-GB" altLang="en-US" sz="2400" dirty="0">
                <a:solidFill>
                  <a:srgbClr val="FF0000"/>
                </a:solidFill>
              </a:rPr>
              <a:t>–</a:t>
            </a:r>
            <a:r>
              <a:rPr lang="en-GB" altLang="en-US" sz="2400" dirty="0"/>
              <a:t> and thanked the family for considering her. </a:t>
            </a:r>
          </a:p>
          <a:p>
            <a:pPr>
              <a:buFont typeface="Wingdings 3" pitchFamily="18" charset="2"/>
              <a:buNone/>
            </a:pPr>
            <a:endParaRPr lang="en-GB" altLang="en-US" sz="2400" dirty="0"/>
          </a:p>
          <a:p>
            <a:pPr>
              <a:buFont typeface="Wingdings 3" pitchFamily="18" charset="2"/>
              <a:buNone/>
            </a:pPr>
            <a:r>
              <a:rPr lang="en-GB" altLang="en-US" sz="2400" dirty="0"/>
              <a:t> Put all the toys</a:t>
            </a:r>
            <a:r>
              <a:rPr lang="en-GB" altLang="en-US" sz="2400" dirty="0">
                <a:solidFill>
                  <a:srgbClr val="FF0000"/>
                </a:solidFill>
              </a:rPr>
              <a:t>,</a:t>
            </a:r>
            <a:r>
              <a:rPr lang="en-GB" altLang="en-US" sz="2400" dirty="0"/>
              <a:t> including Samira’s games</a:t>
            </a:r>
            <a:r>
              <a:rPr lang="en-GB" altLang="en-US" sz="2400" dirty="0">
                <a:solidFill>
                  <a:srgbClr val="FF0000"/>
                </a:solidFill>
              </a:rPr>
              <a:t>,</a:t>
            </a:r>
            <a:r>
              <a:rPr lang="en-GB" altLang="en-US" sz="2400" dirty="0"/>
              <a:t> in that cupboard.</a:t>
            </a:r>
          </a:p>
        </p:txBody>
      </p:sp>
    </p:spTree>
    <p:extLst>
      <p:ext uri="{BB962C8B-B14F-4D97-AF65-F5344CB8AC3E}">
        <p14:creationId xmlns:p14="http://schemas.microsoft.com/office/powerpoint/2010/main" val="6793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8515"/>
            <a:ext cx="8153400" cy="865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b="1" dirty="0" smtClean="0">
                <a:solidFill>
                  <a:srgbClr val="FF21FF"/>
                </a:solidFill>
                <a:effectLst/>
              </a:rPr>
              <a:t>Curriculum Expectations - Year 6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543838" y="1066800"/>
            <a:ext cx="8072119" cy="39395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Formal and informal speech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Use of the passive voice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Use of subjunctive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Linking ideas user a wider range of cohesive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Use of the semi-colon, colon and dash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Use of hyphens to avoid ambiguity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solidFill>
                  <a:srgbClr val="FF00FF"/>
                </a:solidFill>
              </a:rPr>
              <a:t>And, of course, everything taught in all previous year groups.</a:t>
            </a:r>
          </a:p>
        </p:txBody>
      </p:sp>
    </p:spTree>
    <p:extLst>
      <p:ext uri="{BB962C8B-B14F-4D97-AF65-F5344CB8AC3E}">
        <p14:creationId xmlns:p14="http://schemas.microsoft.com/office/powerpoint/2010/main" val="9572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6963460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 smtClean="0">
                <a:solidFill>
                  <a:srgbClr val="FF00FF"/>
                </a:solidFill>
                <a:effectLst/>
              </a:rPr>
              <a:t>Passive </a:t>
            </a:r>
            <a:r>
              <a:rPr lang="en-GB" altLang="en-US" sz="3200" dirty="0" smtClean="0">
                <a:solidFill>
                  <a:srgbClr val="FF00FF"/>
                </a:solidFill>
                <a:effectLst/>
              </a:rPr>
              <a:t>Voice</a:t>
            </a:r>
            <a:endParaRPr lang="en-GB" altLang="en-US" sz="3600" dirty="0" smtClean="0">
              <a:solidFill>
                <a:srgbClr val="FF00FF"/>
              </a:solidFill>
              <a:effectLst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2326791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400" dirty="0" smtClean="0"/>
              <a:t>Use of the </a:t>
            </a:r>
            <a:r>
              <a:rPr lang="en-GB" altLang="en-US" sz="2400" dirty="0" smtClean="0">
                <a:solidFill>
                  <a:srgbClr val="FF21FF"/>
                </a:solidFill>
              </a:rPr>
              <a:t>passive</a:t>
            </a:r>
            <a:r>
              <a:rPr lang="en-GB" altLang="en-US" sz="2400" dirty="0" smtClean="0"/>
              <a:t> to affect the presentation of information in a sentence. </a:t>
            </a:r>
          </a:p>
          <a:p>
            <a:pPr>
              <a:lnSpc>
                <a:spcPct val="90000"/>
              </a:lnSpc>
            </a:pPr>
            <a:endParaRPr lang="en-GB" altLang="en-US" sz="2400" dirty="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dirty="0" smtClean="0">
                <a:solidFill>
                  <a:srgbClr val="FF00FF"/>
                </a:solidFill>
              </a:rPr>
              <a:t>I broke </a:t>
            </a:r>
            <a:r>
              <a:rPr lang="en-GB" altLang="en-US" sz="2400" dirty="0" smtClean="0"/>
              <a:t>the window in the greenhouse.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GB" altLang="en-US" sz="2400" dirty="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altLang="en-US" sz="2400" dirty="0" smtClean="0"/>
              <a:t>As opposed to: The window in the greenhouse </a:t>
            </a:r>
            <a:r>
              <a:rPr lang="en-GB" altLang="en-US" sz="2400" dirty="0" smtClean="0">
                <a:solidFill>
                  <a:srgbClr val="FF00FF"/>
                </a:solidFill>
              </a:rPr>
              <a:t>was broken (by me).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45720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GB" altLang="en-US" sz="2400" dirty="0"/>
              <a:t>Using appropriate vocabulary for formal speech and writing</a:t>
            </a:r>
          </a:p>
          <a:p>
            <a:endParaRPr lang="en-GB" altLang="en-US" sz="2400" dirty="0"/>
          </a:p>
          <a:p>
            <a:pPr>
              <a:buFont typeface="Wingdings 3" pitchFamily="18" charset="2"/>
              <a:buNone/>
            </a:pPr>
            <a:r>
              <a:rPr lang="en-GB" altLang="en-US" sz="2400" dirty="0" err="1"/>
              <a:t>Eg</a:t>
            </a:r>
            <a:r>
              <a:rPr lang="en-GB" altLang="en-US" sz="2400" dirty="0"/>
              <a:t>.   Find out- </a:t>
            </a:r>
            <a:r>
              <a:rPr lang="en-GB" altLang="en-US" sz="2400" dirty="0">
                <a:solidFill>
                  <a:srgbClr val="FF00FF"/>
                </a:solidFill>
              </a:rPr>
              <a:t>discover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/>
              <a:t>  Ask for- </a:t>
            </a:r>
            <a:r>
              <a:rPr lang="en-GB" altLang="en-US" sz="2400" dirty="0">
                <a:solidFill>
                  <a:srgbClr val="FF00FF"/>
                </a:solidFill>
              </a:rPr>
              <a:t>request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/>
              <a:t>  Go in - </a:t>
            </a:r>
            <a:r>
              <a:rPr lang="en-GB" altLang="en-US" sz="2400" dirty="0">
                <a:solidFill>
                  <a:srgbClr val="FF00FF"/>
                </a:solidFill>
              </a:rPr>
              <a:t>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0386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rgbClr val="FF00FF"/>
                </a:solidFill>
              </a:rPr>
              <a:t>Formal and informal speech</a:t>
            </a:r>
            <a:endParaRPr lang="en-GB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0269" y="48514"/>
            <a:ext cx="6963460" cy="769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rgbClr val="FF00FF"/>
                </a:solidFill>
                <a:effectLst/>
              </a:rPr>
              <a:t>Use of Subjunctive Forms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53025" y="2464227"/>
            <a:ext cx="8072119" cy="276998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2500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GB" altLang="en-US" sz="2500" dirty="0" smtClean="0"/>
              <a:t>Use of subjunctive forms – how the verb appears in a sentence. Subjunctives make language appear more formal. </a:t>
            </a:r>
          </a:p>
          <a:p>
            <a:pPr>
              <a:lnSpc>
                <a:spcPct val="80000"/>
              </a:lnSpc>
            </a:pPr>
            <a:endParaRPr lang="en-GB" altLang="en-US" sz="2500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GB" altLang="en-US" sz="2500" dirty="0" err="1" smtClean="0"/>
              <a:t>eg</a:t>
            </a:r>
            <a:r>
              <a:rPr lang="en-GB" altLang="en-US" sz="2500" dirty="0" smtClean="0"/>
              <a:t>.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GB" altLang="en-US" sz="2500" dirty="0" smtClean="0"/>
              <a:t>  If I was rich, I’d buy a Ferrari.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GB" altLang="en-US" sz="2500" dirty="0" smtClean="0"/>
              <a:t>  If I </a:t>
            </a:r>
            <a:r>
              <a:rPr lang="en-GB" altLang="en-US" sz="2500" u="sng" dirty="0" smtClean="0">
                <a:solidFill>
                  <a:srgbClr val="FF00FF"/>
                </a:solidFill>
              </a:rPr>
              <a:t>were </a:t>
            </a:r>
            <a:r>
              <a:rPr lang="en-GB" altLang="en-US" sz="2500" dirty="0" smtClean="0"/>
              <a:t>rich , I’d buy a Ferrari.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GB" altLang="en-US" sz="2500" dirty="0" smtClean="0"/>
              <a:t>  Now that I know, I wish I hadn’t gone.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GB" altLang="en-US" sz="2500" dirty="0" smtClean="0"/>
              <a:t>  If ever I </a:t>
            </a:r>
            <a:r>
              <a:rPr lang="en-GB" altLang="en-US" sz="2500" u="sng" dirty="0" smtClean="0">
                <a:solidFill>
                  <a:srgbClr val="FF00FF"/>
                </a:solidFill>
              </a:rPr>
              <a:t>had</a:t>
            </a:r>
            <a:r>
              <a:rPr lang="en-GB" altLang="en-US" sz="2500" dirty="0" smtClean="0">
                <a:solidFill>
                  <a:srgbClr val="FF00FF"/>
                </a:solidFill>
              </a:rPr>
              <a:t> </a:t>
            </a:r>
            <a:r>
              <a:rPr lang="en-GB" altLang="en-US" sz="2500" dirty="0" smtClean="0"/>
              <a:t>know, I would never have gone.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9144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GB" altLang="en-US" sz="2400" dirty="0"/>
              <a:t>The difference between structures typical of informal speech, formal speech and writing. 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  </a:t>
            </a:r>
            <a:r>
              <a:rPr lang="en-GB" altLang="en-US" sz="2400" dirty="0" err="1"/>
              <a:t>eg</a:t>
            </a:r>
            <a:r>
              <a:rPr lang="en-GB" altLang="en-US" sz="2400" dirty="0"/>
              <a:t>.   He’s your friend isn’t he?</a:t>
            </a:r>
          </a:p>
          <a:p>
            <a:pPr>
              <a:buFont typeface="Wingdings 3" pitchFamily="18" charset="2"/>
              <a:buNone/>
            </a:pPr>
            <a:r>
              <a:rPr lang="en-GB" altLang="en-US" sz="2400" dirty="0" smtClean="0"/>
              <a:t>  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8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0308" rIns="0" bIns="0" rtlCol="0">
            <a:spAutoFit/>
          </a:bodyPr>
          <a:lstStyle/>
          <a:p>
            <a:pPr marL="460375">
              <a:lnSpc>
                <a:spcPct val="100000"/>
              </a:lnSpc>
            </a:pPr>
            <a:r>
              <a:rPr spc="-5" dirty="0">
                <a:latin typeface="Cooper Black"/>
                <a:cs typeface="Cooper Black"/>
              </a:rPr>
              <a:t>Spelling </a:t>
            </a:r>
            <a:r>
              <a:rPr dirty="0">
                <a:latin typeface="Cooper Black"/>
                <a:cs typeface="Cooper Black"/>
              </a:rPr>
              <a:t>in</a:t>
            </a:r>
            <a:r>
              <a:rPr spc="-45" dirty="0">
                <a:latin typeface="Cooper Black"/>
                <a:cs typeface="Cooper Black"/>
              </a:rPr>
              <a:t> </a:t>
            </a:r>
            <a:r>
              <a:rPr spc="-10" dirty="0">
                <a:latin typeface="Cooper Black"/>
                <a:cs typeface="Cooper Black"/>
              </a:rPr>
              <a:t>Reception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1600200"/>
            <a:ext cx="7510780" cy="2667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oper Black"/>
                <a:cs typeface="Cooper Black"/>
              </a:rPr>
              <a:t>Know </a:t>
            </a:r>
            <a:r>
              <a:rPr sz="3200" dirty="0">
                <a:latin typeface="Cooper Black"/>
                <a:cs typeface="Cooper Black"/>
              </a:rPr>
              <a:t>all of </a:t>
            </a:r>
            <a:r>
              <a:rPr sz="3200" spc="5" dirty="0">
                <a:latin typeface="Cooper Black"/>
                <a:cs typeface="Cooper Black"/>
              </a:rPr>
              <a:t>the </a:t>
            </a:r>
            <a:r>
              <a:rPr sz="3200" spc="-5" dirty="0">
                <a:latin typeface="Cooper Black"/>
                <a:cs typeface="Cooper Black"/>
              </a:rPr>
              <a:t>individual</a:t>
            </a:r>
            <a:r>
              <a:rPr sz="3200" spc="-45" dirty="0">
                <a:latin typeface="Cooper Black"/>
                <a:cs typeface="Cooper Black"/>
              </a:rPr>
              <a:t> </a:t>
            </a:r>
            <a:r>
              <a:rPr sz="3200" spc="-10" dirty="0">
                <a:latin typeface="Cooper Black"/>
                <a:cs typeface="Cooper Black"/>
              </a:rPr>
              <a:t>letter</a:t>
            </a:r>
            <a:endParaRPr sz="3200" dirty="0">
              <a:latin typeface="Cooper Black"/>
              <a:cs typeface="Cooper Black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Cooper Black"/>
                <a:cs typeface="Cooper Black"/>
              </a:rPr>
              <a:t>sounds</a:t>
            </a:r>
            <a:r>
              <a:rPr lang="en-GB" sz="3200" dirty="0" smtClean="0">
                <a:latin typeface="Cooper Black"/>
                <a:cs typeface="Cooper Black"/>
              </a:rPr>
              <a:t> </a:t>
            </a:r>
            <a:r>
              <a:rPr sz="3200" u="sng" dirty="0" smtClean="0">
                <a:latin typeface="Cooper Black"/>
                <a:cs typeface="Cooper Black"/>
              </a:rPr>
              <a:t>and</a:t>
            </a:r>
            <a:r>
              <a:rPr lang="en-GB" sz="3200" spc="-85" dirty="0" smtClean="0">
                <a:latin typeface="Cooper Black"/>
                <a:cs typeface="Cooper Black"/>
              </a:rPr>
              <a:t> </a:t>
            </a:r>
            <a:r>
              <a:rPr sz="3200" dirty="0" smtClean="0">
                <a:latin typeface="Cooper Black"/>
                <a:cs typeface="Cooper Black"/>
              </a:rPr>
              <a:t>names</a:t>
            </a:r>
            <a:r>
              <a:rPr sz="3200" dirty="0">
                <a:latin typeface="Cooper Black"/>
                <a:cs typeface="Cooper Black"/>
              </a:rPr>
              <a:t>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oper Black"/>
                <a:cs typeface="Cooper Black"/>
              </a:rPr>
              <a:t>They </a:t>
            </a:r>
            <a:r>
              <a:rPr sz="3200" dirty="0">
                <a:latin typeface="Cooper Black"/>
                <a:cs typeface="Cooper Black"/>
              </a:rPr>
              <a:t>should </a:t>
            </a:r>
            <a:r>
              <a:rPr sz="3200" spc="-10" dirty="0">
                <a:latin typeface="Cooper Black"/>
                <a:cs typeface="Cooper Black"/>
              </a:rPr>
              <a:t>know </a:t>
            </a:r>
            <a:r>
              <a:rPr sz="3200" dirty="0">
                <a:latin typeface="Cooper Black"/>
                <a:cs typeface="Cooper Black"/>
              </a:rPr>
              <a:t>all </a:t>
            </a:r>
            <a:r>
              <a:rPr sz="3200" spc="-5" dirty="0">
                <a:latin typeface="Cooper Black"/>
                <a:cs typeface="Cooper Black"/>
              </a:rPr>
              <a:t>of </a:t>
            </a:r>
            <a:r>
              <a:rPr sz="3200" dirty="0">
                <a:latin typeface="Cooper Black"/>
                <a:cs typeface="Cooper Black"/>
              </a:rPr>
              <a:t>the </a:t>
            </a:r>
            <a:r>
              <a:rPr sz="3200" dirty="0" smtClean="0">
                <a:latin typeface="Cooper Black"/>
                <a:cs typeface="Cooper Black"/>
              </a:rPr>
              <a:t>phonemes </a:t>
            </a:r>
            <a:r>
              <a:rPr sz="3200" dirty="0">
                <a:latin typeface="Cooper Black"/>
                <a:cs typeface="Cooper Black"/>
              </a:rPr>
              <a:t>taught </a:t>
            </a:r>
            <a:r>
              <a:rPr sz="3200" spc="-5" dirty="0">
                <a:latin typeface="Cooper Black"/>
                <a:cs typeface="Cooper Black"/>
              </a:rPr>
              <a:t>in phases </a:t>
            </a:r>
            <a:r>
              <a:rPr sz="3200" dirty="0">
                <a:latin typeface="Cooper Black"/>
                <a:cs typeface="Cooper Black"/>
              </a:rPr>
              <a:t>2 and 3  </a:t>
            </a:r>
            <a:r>
              <a:rPr sz="3200" spc="-20" dirty="0">
                <a:latin typeface="Cooper Black"/>
                <a:cs typeface="Cooper Black"/>
              </a:rPr>
              <a:t>for</a:t>
            </a:r>
            <a:r>
              <a:rPr sz="3200" spc="-90" dirty="0">
                <a:latin typeface="Cooper Black"/>
                <a:cs typeface="Cooper Black"/>
              </a:rPr>
              <a:t> </a:t>
            </a:r>
            <a:r>
              <a:rPr sz="3200" spc="-5" dirty="0">
                <a:latin typeface="Cooper Black"/>
                <a:cs typeface="Cooper Black"/>
              </a:rPr>
              <a:t>example:</a:t>
            </a:r>
            <a:endParaRPr sz="3200" dirty="0">
              <a:latin typeface="Cooper Black"/>
              <a:cs typeface="Cooper Black"/>
            </a:endParaRPr>
          </a:p>
          <a:p>
            <a:pPr marL="2454275">
              <a:lnSpc>
                <a:spcPct val="100000"/>
              </a:lnSpc>
              <a:spcBef>
                <a:spcPts val="770"/>
              </a:spcBef>
              <a:tabLst>
                <a:tab pos="3147695" algn="l"/>
                <a:tab pos="3820160" algn="l"/>
                <a:tab pos="4399280" algn="l"/>
              </a:tabLst>
            </a:pPr>
            <a:r>
              <a:rPr sz="3200" spc="-5" dirty="0">
                <a:solidFill>
                  <a:srgbClr val="FF0000"/>
                </a:solidFill>
                <a:latin typeface="Cooper Black"/>
                <a:cs typeface="Cooper Black"/>
              </a:rPr>
              <a:t>ch	</a:t>
            </a:r>
            <a:r>
              <a:rPr sz="3200" dirty="0">
                <a:solidFill>
                  <a:srgbClr val="FF0000"/>
                </a:solidFill>
                <a:latin typeface="Cooper Black"/>
                <a:cs typeface="Cooper Black"/>
              </a:rPr>
              <a:t>sh	</a:t>
            </a:r>
            <a:r>
              <a:rPr sz="3200" spc="-5" dirty="0">
                <a:solidFill>
                  <a:srgbClr val="FF0000"/>
                </a:solidFill>
                <a:latin typeface="Cooper Black"/>
                <a:cs typeface="Cooper Black"/>
              </a:rPr>
              <a:t>ai	</a:t>
            </a:r>
            <a:r>
              <a:rPr sz="3200" dirty="0" smtClean="0">
                <a:solidFill>
                  <a:srgbClr val="FF0000"/>
                </a:solidFill>
                <a:latin typeface="Cooper Black"/>
                <a:cs typeface="Cooper Black"/>
              </a:rPr>
              <a:t>or</a:t>
            </a:r>
            <a:r>
              <a:rPr lang="en-GB" sz="3200" dirty="0" smtClean="0">
                <a:solidFill>
                  <a:srgbClr val="FF0000"/>
                </a:solidFill>
                <a:latin typeface="Cooper Black"/>
                <a:cs typeface="Cooper Black"/>
              </a:rPr>
              <a:t> </a:t>
            </a:r>
            <a:r>
              <a:rPr sz="3200" spc="-110" dirty="0" smtClean="0">
                <a:solidFill>
                  <a:srgbClr val="FF0000"/>
                </a:solidFill>
                <a:latin typeface="Cooper Black"/>
                <a:cs typeface="Cooper Black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oper Black"/>
                <a:cs typeface="Cooper Black"/>
              </a:rPr>
              <a:t>igh</a:t>
            </a:r>
            <a:endParaRPr sz="32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0269" y="48514"/>
            <a:ext cx="6963460" cy="769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rgbClr val="FF00FF"/>
                </a:solidFill>
                <a:effectLst/>
              </a:rPr>
              <a:t>Cohesive devices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533400" y="914401"/>
            <a:ext cx="8072119" cy="3693319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dirty="0" smtClean="0"/>
              <a:t>  </a:t>
            </a:r>
            <a:r>
              <a:rPr lang="en-GB" altLang="en-US" sz="2400" dirty="0" smtClean="0"/>
              <a:t>Linking ideas across paragraphs using repetition of a word or phrase</a:t>
            </a:r>
          </a:p>
          <a:p>
            <a:pPr>
              <a:buFont typeface="Wingdings 3" pitchFamily="18" charset="2"/>
              <a:buNone/>
            </a:pPr>
            <a:endParaRPr lang="en-GB" altLang="en-US" sz="2400" dirty="0" smtClean="0"/>
          </a:p>
          <a:p>
            <a:r>
              <a:rPr lang="en-GB" altLang="en-US" sz="2400" dirty="0" smtClean="0"/>
              <a:t>Use of adverbials such as </a:t>
            </a:r>
            <a:r>
              <a:rPr lang="en-GB" altLang="en-US" sz="2400" dirty="0" smtClean="0">
                <a:solidFill>
                  <a:srgbClr val="FF00FF"/>
                </a:solidFill>
              </a:rPr>
              <a:t>on the other hand</a:t>
            </a:r>
            <a:r>
              <a:rPr lang="en-GB" altLang="en-US" sz="2400" dirty="0" smtClean="0"/>
              <a:t>, </a:t>
            </a:r>
            <a:r>
              <a:rPr lang="en-GB" altLang="en-US" sz="2400" dirty="0" smtClean="0">
                <a:solidFill>
                  <a:srgbClr val="FF00FF"/>
                </a:solidFill>
              </a:rPr>
              <a:t>in contrast</a:t>
            </a:r>
            <a:r>
              <a:rPr lang="en-GB" altLang="en-US" sz="2400" dirty="0" smtClean="0"/>
              <a:t> or </a:t>
            </a:r>
            <a:r>
              <a:rPr lang="en-GB" altLang="en-US" sz="2400" dirty="0" smtClean="0">
                <a:solidFill>
                  <a:srgbClr val="FF00FF"/>
                </a:solidFill>
              </a:rPr>
              <a:t>as a consequence</a:t>
            </a:r>
          </a:p>
          <a:p>
            <a:endParaRPr lang="en-GB" altLang="en-US" sz="2400" dirty="0" smtClean="0"/>
          </a:p>
          <a:p>
            <a:r>
              <a:rPr lang="en-GB" altLang="en-US" sz="2400" dirty="0" smtClean="0"/>
              <a:t>Ellipsis </a:t>
            </a:r>
            <a:r>
              <a:rPr lang="en-GB" altLang="en-US" sz="2400" dirty="0" err="1" smtClean="0"/>
              <a:t>eg</a:t>
            </a:r>
            <a:r>
              <a:rPr lang="en-GB" altLang="en-US" sz="2400" dirty="0" smtClean="0"/>
              <a:t>. </a:t>
            </a:r>
            <a:r>
              <a:rPr lang="en-GB" altLang="en-US" sz="2400" dirty="0" smtClean="0">
                <a:solidFill>
                  <a:srgbClr val="FF00FF"/>
                </a:solidFill>
              </a:rPr>
              <a:t>…</a:t>
            </a:r>
          </a:p>
          <a:p>
            <a:endParaRPr lang="en-GB" altLang="en-US" sz="2400" dirty="0" smtClean="0"/>
          </a:p>
          <a:p>
            <a:r>
              <a:rPr lang="en-GB" altLang="en-US" sz="2400" dirty="0" smtClean="0"/>
              <a:t>Layout devices for example headings, sub-headings, columns, bullets or tables</a:t>
            </a:r>
          </a:p>
        </p:txBody>
      </p:sp>
    </p:spTree>
    <p:extLst>
      <p:ext uri="{BB962C8B-B14F-4D97-AF65-F5344CB8AC3E}">
        <p14:creationId xmlns:p14="http://schemas.microsoft.com/office/powerpoint/2010/main" val="37626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0269" y="48514"/>
            <a:ext cx="6963460" cy="769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rgbClr val="FF00FF"/>
                </a:solidFill>
                <a:effectLst/>
              </a:rPr>
              <a:t>Punctuation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305800" cy="424731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2300" dirty="0" smtClean="0">
                <a:solidFill>
                  <a:srgbClr val="FF00FF"/>
                </a:solidFill>
              </a:rPr>
              <a:t>Semi-colon</a:t>
            </a:r>
          </a:p>
          <a:p>
            <a:endParaRPr lang="en-GB" altLang="en-US" sz="2300" dirty="0" smtClean="0"/>
          </a:p>
          <a:p>
            <a:r>
              <a:rPr lang="en-GB" altLang="en-US" sz="2300" dirty="0" err="1" smtClean="0"/>
              <a:t>Eg</a:t>
            </a:r>
            <a:r>
              <a:rPr lang="en-GB" altLang="en-US" sz="2300" dirty="0" smtClean="0"/>
              <a:t>. It was a clear cold night</a:t>
            </a:r>
            <a:r>
              <a:rPr lang="en-GB" altLang="en-US" sz="2300" dirty="0" smtClean="0">
                <a:solidFill>
                  <a:srgbClr val="FF00FF"/>
                </a:solidFill>
              </a:rPr>
              <a:t>;</a:t>
            </a:r>
            <a:r>
              <a:rPr lang="en-GB" altLang="en-US" sz="2300" dirty="0" smtClean="0"/>
              <a:t> the moon and stars could be seen easily.</a:t>
            </a:r>
          </a:p>
          <a:p>
            <a:endParaRPr lang="en-GB" altLang="en-US" sz="2300" dirty="0" smtClean="0"/>
          </a:p>
          <a:p>
            <a:pPr>
              <a:buFont typeface="Wingdings 3" pitchFamily="18" charset="2"/>
              <a:buNone/>
            </a:pPr>
            <a:r>
              <a:rPr lang="en-GB" altLang="en-US" sz="2300" dirty="0" smtClean="0">
                <a:solidFill>
                  <a:srgbClr val="FF00FF"/>
                </a:solidFill>
              </a:rPr>
              <a:t>Colon</a:t>
            </a:r>
            <a:r>
              <a:rPr lang="en-GB" altLang="en-US" sz="2300" dirty="0" smtClean="0"/>
              <a:t> to introduce a list</a:t>
            </a:r>
          </a:p>
          <a:p>
            <a:pPr>
              <a:buFont typeface="Wingdings 3" pitchFamily="18" charset="2"/>
              <a:buNone/>
            </a:pPr>
            <a:endParaRPr lang="en-GB" altLang="en-US" sz="2300" dirty="0" smtClean="0"/>
          </a:p>
          <a:p>
            <a:r>
              <a:rPr lang="en-GB" altLang="en-US" sz="2300" dirty="0" err="1" smtClean="0"/>
              <a:t>Eg</a:t>
            </a:r>
            <a:r>
              <a:rPr lang="en-GB" altLang="en-US" sz="2300" dirty="0" smtClean="0"/>
              <a:t>. These are the items in my pencil case</a:t>
            </a:r>
            <a:r>
              <a:rPr lang="en-GB" altLang="en-US" sz="2300" dirty="0" smtClean="0">
                <a:solidFill>
                  <a:srgbClr val="FF00FF"/>
                </a:solidFill>
              </a:rPr>
              <a:t>:</a:t>
            </a:r>
            <a:r>
              <a:rPr lang="en-GB" altLang="en-US" sz="2300" dirty="0" smtClean="0"/>
              <a:t> a ruler, a pen and a pencil. </a:t>
            </a:r>
          </a:p>
          <a:p>
            <a:pPr>
              <a:buFont typeface="Wingdings 3" pitchFamily="18" charset="2"/>
              <a:buNone/>
            </a:pPr>
            <a:endParaRPr lang="en-GB" altLang="en-US" sz="2300" dirty="0" smtClean="0"/>
          </a:p>
          <a:p>
            <a:pPr>
              <a:buFont typeface="Wingdings 3" pitchFamily="18" charset="2"/>
              <a:buNone/>
            </a:pPr>
            <a:r>
              <a:rPr lang="en-GB" altLang="en-US" sz="2300" dirty="0" smtClean="0">
                <a:solidFill>
                  <a:srgbClr val="FF00FF"/>
                </a:solidFill>
              </a:rPr>
              <a:t>Hyphens</a:t>
            </a:r>
            <a:r>
              <a:rPr lang="en-GB" altLang="en-US" sz="2300" dirty="0" smtClean="0"/>
              <a:t> to avoid ambiguity</a:t>
            </a:r>
          </a:p>
          <a:p>
            <a:pPr>
              <a:buFont typeface="Wingdings 3" pitchFamily="18" charset="2"/>
              <a:buNone/>
            </a:pPr>
            <a:endParaRPr lang="en-GB" altLang="en-US" sz="2300" dirty="0" smtClean="0"/>
          </a:p>
          <a:p>
            <a:r>
              <a:rPr lang="en-GB" altLang="en-US" sz="2300" dirty="0" err="1" smtClean="0"/>
              <a:t>Eg</a:t>
            </a:r>
            <a:r>
              <a:rPr lang="en-GB" altLang="en-US" sz="2300" dirty="0" smtClean="0"/>
              <a:t>. Man eating shark versus man</a:t>
            </a:r>
            <a:r>
              <a:rPr lang="en-GB" altLang="en-US" sz="2300" dirty="0" smtClean="0">
                <a:solidFill>
                  <a:srgbClr val="FF00FF"/>
                </a:solidFill>
              </a:rPr>
              <a:t>-</a:t>
            </a:r>
            <a:r>
              <a:rPr lang="en-GB" altLang="en-US" sz="2300" dirty="0" smtClean="0"/>
              <a:t>eating shark, or recover versus re-cover</a:t>
            </a:r>
          </a:p>
        </p:txBody>
      </p:sp>
    </p:spTree>
    <p:extLst>
      <p:ext uri="{BB962C8B-B14F-4D97-AF65-F5344CB8AC3E}">
        <p14:creationId xmlns:p14="http://schemas.microsoft.com/office/powerpoint/2010/main" val="25100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69" y="48514"/>
            <a:ext cx="6963460" cy="830997"/>
          </a:xfrm>
        </p:spPr>
        <p:txBody>
          <a:bodyPr/>
          <a:lstStyle/>
          <a:p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</a:rPr>
              <a:t>Spelling</a:t>
            </a:r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990600"/>
            <a:ext cx="8072119" cy="5539978"/>
          </a:xfrm>
        </p:spPr>
        <p:txBody>
          <a:bodyPr/>
          <a:lstStyle/>
          <a:p>
            <a:r>
              <a:rPr lang="en-GB" sz="2400" dirty="0" smtClean="0"/>
              <a:t>There is a statutory spelling list for each year group, split into a Year 3 and Year 4 list and a Year 5 and Year 6 list. It is important that the children understand the meaning of the words and can (and </a:t>
            </a:r>
            <a:r>
              <a:rPr lang="en-GB" sz="2400" b="1" i="1" dirty="0" smtClean="0"/>
              <a:t>should</a:t>
            </a:r>
            <a:r>
              <a:rPr lang="en-GB" sz="2400" dirty="0" smtClean="0"/>
              <a:t>) use them in their independent writing.</a:t>
            </a:r>
          </a:p>
          <a:p>
            <a:endParaRPr lang="en-GB" sz="2400" dirty="0"/>
          </a:p>
          <a:p>
            <a:r>
              <a:rPr lang="en-GB" sz="2400" dirty="0" smtClean="0"/>
              <a:t>Spelling homework in KS2: we are encouraging children to learn their spellings in a visual, multi-sensory way</a:t>
            </a:r>
          </a:p>
          <a:p>
            <a:endParaRPr lang="en-GB" sz="2400" dirty="0"/>
          </a:p>
          <a:p>
            <a:r>
              <a:rPr lang="en-GB" sz="2400" dirty="0" err="1" smtClean="0"/>
              <a:t>Eg</a:t>
            </a:r>
            <a:r>
              <a:rPr lang="en-GB" sz="2400" dirty="0" smtClean="0"/>
              <a:t>.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Spell words out using dried pasta</a:t>
            </a:r>
          </a:p>
          <a:p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Use rainbow writing</a:t>
            </a:r>
          </a:p>
          <a:p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Write a poem or story</a:t>
            </a:r>
          </a:p>
          <a:p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Dictionary definitions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381000"/>
            <a:ext cx="8072119" cy="566369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94"/>
            <a:ext cx="711358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5594"/>
            <a:ext cx="43946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53" y="2215594"/>
            <a:ext cx="4333923" cy="287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3191" r="7616" b="72459"/>
          <a:stretch>
            <a:fillRect/>
          </a:stretch>
        </p:blipFill>
        <p:spPr bwMode="auto">
          <a:xfrm>
            <a:off x="1830000" y="5206652"/>
            <a:ext cx="7183438" cy="15351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 descr="Y3.4 .Spelling List.pdf (SECURED)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17717" r="4490" b="2466"/>
          <a:stretch/>
        </p:blipFill>
        <p:spPr>
          <a:xfrm>
            <a:off x="304800" y="381000"/>
            <a:ext cx="8395308" cy="59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pelling-list-years-5-and-6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16587" r="23561" b="14196"/>
          <a:stretch/>
        </p:blipFill>
        <p:spPr>
          <a:xfrm>
            <a:off x="0" y="457200"/>
            <a:ext cx="8991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592" rIns="0" bIns="0" rtlCol="0">
            <a:spAutoFit/>
          </a:bodyPr>
          <a:lstStyle/>
          <a:p>
            <a:pPr marL="1605280">
              <a:lnSpc>
                <a:spcPct val="100000"/>
              </a:lnSpc>
            </a:pPr>
            <a:r>
              <a:rPr spc="-5" dirty="0"/>
              <a:t>Helping </a:t>
            </a:r>
            <a:r>
              <a:rPr spc="-15" dirty="0"/>
              <a:t>at</a:t>
            </a:r>
            <a:r>
              <a:rPr spc="-50" dirty="0"/>
              <a:t> </a:t>
            </a:r>
            <a:r>
              <a:rPr dirty="0"/>
              <a:t>home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386"/>
            <a:ext cx="7962900" cy="3842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lang="en-GB" sz="3200" spc="-10" dirty="0" err="1" smtClean="0">
                <a:solidFill>
                  <a:prstClr val="black"/>
                </a:solidFill>
                <a:cs typeface="Calibri"/>
              </a:rPr>
              <a:t>ead</a:t>
            </a:r>
            <a:r>
              <a:rPr lang="en-GB" sz="3200" spc="-10" dirty="0" smtClean="0">
                <a:solidFill>
                  <a:prstClr val="black"/>
                </a:solidFill>
                <a:cs typeface="Calibri"/>
              </a:rPr>
              <a:t>, read, read!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3200" spc="-20" dirty="0" smtClean="0">
                <a:solidFill>
                  <a:prstClr val="black"/>
                </a:solidFill>
                <a:cs typeface="Calibri"/>
              </a:rPr>
              <a:t>Have conversations!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prstClr val="black"/>
                </a:solidFill>
                <a:cs typeface="Calibri"/>
              </a:rPr>
              <a:t>Homework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solidFill>
                  <a:prstClr val="black"/>
                </a:solidFill>
                <a:cs typeface="Calibri"/>
              </a:rPr>
              <a:t>Websites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12700" marR="2150110">
              <a:lnSpc>
                <a:spcPts val="6340"/>
              </a:lnSpc>
              <a:spcBef>
                <a:spcPts val="785"/>
              </a:spcBef>
            </a:pPr>
            <a:r>
              <a:rPr sz="2400" u="heavy" spc="-15" dirty="0" smtClean="0">
                <a:solidFill>
                  <a:srgbClr val="0000FF"/>
                </a:solidFill>
                <a:cs typeface="Calibri"/>
                <a:hlinkClick r:id="rId2"/>
              </a:rPr>
              <a:t>http</a:t>
            </a:r>
            <a:r>
              <a:rPr sz="2400" u="heavy" spc="-15" dirty="0">
                <a:solidFill>
                  <a:srgbClr val="0000FF"/>
                </a:solidFill>
                <a:cs typeface="Calibri"/>
                <a:hlinkClick r:id="rId2"/>
              </a:rPr>
              <a:t>://www.funenglishgames.com/games.html </a:t>
            </a:r>
            <a:r>
              <a:rPr sz="2400" u="heavy" spc="-15" dirty="0">
                <a:solidFill>
                  <a:srgbClr val="0000FF"/>
                </a:solidFill>
                <a:cs typeface="Calibri"/>
              </a:rPr>
              <a:t> </a:t>
            </a:r>
            <a:r>
              <a:rPr sz="2400" u="heavy" spc="-15" dirty="0">
                <a:solidFill>
                  <a:srgbClr val="0000FF"/>
                </a:solidFill>
                <a:cs typeface="Calibri"/>
                <a:hlinkClick r:id="rId3"/>
              </a:rPr>
              <a:t>http://www.bbc.co.uk/bitesize/ks1/literacy/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1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69" y="48514"/>
            <a:ext cx="6963460" cy="1354217"/>
          </a:xfrm>
        </p:spPr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</a:rPr>
              <a:t>That’s all folks . . .</a:t>
            </a:r>
            <a:r>
              <a:rPr lang="en-GB" dirty="0" smtClean="0">
                <a:solidFill>
                  <a:srgbClr val="FF00FF"/>
                </a:solidFill>
              </a:rPr>
              <a:t/>
            </a:r>
            <a:br>
              <a:rPr lang="en-GB" dirty="0" smtClean="0">
                <a:solidFill>
                  <a:srgbClr val="FF00FF"/>
                </a:solidFill>
              </a:rPr>
            </a:br>
            <a:r>
              <a:rPr lang="en-GB" dirty="0" smtClean="0">
                <a:solidFill>
                  <a:srgbClr val="FF00FF"/>
                </a:solidFill>
              </a:rPr>
              <a:t> 		Any questions….?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2514600"/>
            <a:ext cx="8072119" cy="353009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snico\AppData\Local\Microsoft\Windows\INetCache\IE\JM876PA2\think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379413"/>
            <a:ext cx="2424907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nico\AppData\Local\Microsoft\Windows\INetCache\IE\D305MK6V\thinking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nico\AppData\Local\Microsoft\Windows\INetCache\IE\B515R3E1\thinking-gir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nico\AppData\Local\Microsoft\Windows\INetCache\IE\D305MK6V\thinking-boy-girl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9085"/>
            <a:ext cx="3572005" cy="27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nico\AppData\Local\Microsoft\Windows\INetCache\IE\B515R3E1\thinking_melly_by_yobutakei-d42zuk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712726" cy="27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8515" y="425348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3" y="0"/>
                </a:lnTo>
              </a:path>
            </a:pathLst>
          </a:custGeom>
          <a:ln w="518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5488" y="4838700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518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30298"/>
            <a:ext cx="7232650" cy="3865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70" dirty="0">
                <a:latin typeface="Cooper Black"/>
                <a:cs typeface="Cooper Black"/>
              </a:rPr>
              <a:t>We </a:t>
            </a:r>
            <a:r>
              <a:rPr sz="3200" dirty="0">
                <a:latin typeface="Cooper Black"/>
                <a:cs typeface="Cooper Black"/>
              </a:rPr>
              <a:t>use </a:t>
            </a:r>
            <a:r>
              <a:rPr sz="3200" spc="-5" dirty="0">
                <a:latin typeface="Cooper Black"/>
                <a:cs typeface="Cooper Black"/>
              </a:rPr>
              <a:t>strategies </a:t>
            </a:r>
            <a:r>
              <a:rPr sz="3200" dirty="0">
                <a:latin typeface="Cooper Black"/>
                <a:cs typeface="Cooper Black"/>
              </a:rPr>
              <a:t>such as sound  </a:t>
            </a:r>
            <a:r>
              <a:rPr sz="3200" spc="-5" dirty="0">
                <a:latin typeface="Cooper Black"/>
                <a:cs typeface="Cooper Black"/>
              </a:rPr>
              <a:t>buttons </a:t>
            </a:r>
            <a:r>
              <a:rPr sz="3200" dirty="0">
                <a:latin typeface="Cooper Black"/>
                <a:cs typeface="Cooper Black"/>
              </a:rPr>
              <a:t>which </a:t>
            </a:r>
            <a:r>
              <a:rPr sz="3200" spc="-5" dirty="0">
                <a:latin typeface="Cooper Black"/>
                <a:cs typeface="Cooper Black"/>
              </a:rPr>
              <a:t>enable children </a:t>
            </a:r>
            <a:r>
              <a:rPr sz="3200" dirty="0">
                <a:latin typeface="Cooper Black"/>
                <a:cs typeface="Cooper Black"/>
              </a:rPr>
              <a:t>to </a:t>
            </a:r>
            <a:r>
              <a:rPr sz="3200" spc="-10" dirty="0" smtClean="0">
                <a:latin typeface="Cooper Black"/>
                <a:cs typeface="Cooper Black"/>
              </a:rPr>
              <a:t>read </a:t>
            </a:r>
            <a:r>
              <a:rPr lang="en-GB" sz="3200" dirty="0" smtClean="0">
                <a:latin typeface="Cooper Black"/>
                <a:cs typeface="Cooper Black"/>
              </a:rPr>
              <a:t>simple words</a:t>
            </a:r>
            <a:r>
              <a:rPr sz="3200" dirty="0" smtClean="0">
                <a:latin typeface="Cooper Black"/>
                <a:cs typeface="Cooper Black"/>
              </a:rPr>
              <a:t>.</a:t>
            </a:r>
            <a:endParaRPr sz="3200" dirty="0">
              <a:latin typeface="Cooper Black"/>
              <a:cs typeface="Cooper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3477260" marR="2630170" indent="115570" algn="just">
              <a:lnSpc>
                <a:spcPct val="120000"/>
              </a:lnSpc>
            </a:pPr>
            <a:r>
              <a:rPr sz="3200" dirty="0">
                <a:solidFill>
                  <a:srgbClr val="FF0000"/>
                </a:solidFill>
                <a:latin typeface="Cooper Black"/>
                <a:cs typeface="Cooper Black"/>
              </a:rPr>
              <a:t>that  </a:t>
            </a:r>
            <a:r>
              <a:rPr sz="3200" spc="-5" dirty="0">
                <a:solidFill>
                  <a:srgbClr val="FF0000"/>
                </a:solidFill>
                <a:latin typeface="Cooper Black"/>
                <a:cs typeface="Cooper Black"/>
              </a:rPr>
              <a:t>nig</a:t>
            </a:r>
            <a:r>
              <a:rPr sz="3200" spc="-10" dirty="0">
                <a:solidFill>
                  <a:srgbClr val="FF0000"/>
                </a:solidFill>
                <a:latin typeface="Cooper Black"/>
                <a:cs typeface="Cooper Black"/>
              </a:rPr>
              <a:t>h</a:t>
            </a:r>
            <a:r>
              <a:rPr sz="3200" dirty="0">
                <a:solidFill>
                  <a:srgbClr val="FF0000"/>
                </a:solidFill>
                <a:latin typeface="Cooper Black"/>
                <a:cs typeface="Cooper Black"/>
              </a:rPr>
              <a:t>t  </a:t>
            </a:r>
            <a:r>
              <a:rPr sz="3200" spc="-10" dirty="0">
                <a:solidFill>
                  <a:srgbClr val="FF0000"/>
                </a:solidFill>
                <a:latin typeface="Cooper Black"/>
                <a:cs typeface="Cooper Black"/>
              </a:rPr>
              <a:t>rain</a:t>
            </a:r>
            <a:endParaRPr sz="3200" dirty="0">
              <a:latin typeface="Cooper Black"/>
              <a:cs typeface="Cooper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4067" y="5423915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518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017" y="422109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60" y="0"/>
                </a:moveTo>
                <a:lnTo>
                  <a:pt x="13983" y="1785"/>
                </a:lnTo>
                <a:lnTo>
                  <a:pt x="6715" y="6667"/>
                </a:lnTo>
                <a:lnTo>
                  <a:pt x="1803" y="13930"/>
                </a:lnTo>
                <a:lnTo>
                  <a:pt x="0" y="22859"/>
                </a:lnTo>
                <a:lnTo>
                  <a:pt x="1803" y="31736"/>
                </a:lnTo>
                <a:lnTo>
                  <a:pt x="6715" y="39004"/>
                </a:lnTo>
                <a:lnTo>
                  <a:pt x="13983" y="43916"/>
                </a:lnTo>
                <a:lnTo>
                  <a:pt x="22860" y="45719"/>
                </a:lnTo>
                <a:lnTo>
                  <a:pt x="31736" y="43916"/>
                </a:lnTo>
                <a:lnTo>
                  <a:pt x="39004" y="39004"/>
                </a:lnTo>
                <a:lnTo>
                  <a:pt x="43916" y="31736"/>
                </a:lnTo>
                <a:lnTo>
                  <a:pt x="45720" y="22859"/>
                </a:lnTo>
                <a:lnTo>
                  <a:pt x="43916" y="13930"/>
                </a:lnTo>
                <a:lnTo>
                  <a:pt x="39004" y="6667"/>
                </a:lnTo>
                <a:lnTo>
                  <a:pt x="31736" y="1785"/>
                </a:lnTo>
                <a:lnTo>
                  <a:pt x="228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6017" y="422109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22859"/>
                </a:moveTo>
                <a:lnTo>
                  <a:pt x="1803" y="31736"/>
                </a:lnTo>
                <a:lnTo>
                  <a:pt x="6715" y="39004"/>
                </a:lnTo>
                <a:lnTo>
                  <a:pt x="13983" y="43916"/>
                </a:lnTo>
                <a:lnTo>
                  <a:pt x="22860" y="45719"/>
                </a:lnTo>
                <a:lnTo>
                  <a:pt x="31736" y="43916"/>
                </a:lnTo>
                <a:lnTo>
                  <a:pt x="39004" y="39004"/>
                </a:lnTo>
                <a:lnTo>
                  <a:pt x="43916" y="31736"/>
                </a:lnTo>
                <a:lnTo>
                  <a:pt x="45720" y="22859"/>
                </a:lnTo>
                <a:lnTo>
                  <a:pt x="43916" y="13930"/>
                </a:lnTo>
                <a:lnTo>
                  <a:pt x="39004" y="6667"/>
                </a:lnTo>
                <a:lnTo>
                  <a:pt x="31736" y="1785"/>
                </a:lnTo>
                <a:lnTo>
                  <a:pt x="22860" y="0"/>
                </a:lnTo>
                <a:lnTo>
                  <a:pt x="13983" y="1785"/>
                </a:lnTo>
                <a:lnTo>
                  <a:pt x="6715" y="6667"/>
                </a:lnTo>
                <a:lnTo>
                  <a:pt x="1803" y="13930"/>
                </a:lnTo>
                <a:lnTo>
                  <a:pt x="0" y="2285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8390" y="421068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60" y="0"/>
                </a:moveTo>
                <a:lnTo>
                  <a:pt x="13930" y="1785"/>
                </a:lnTo>
                <a:lnTo>
                  <a:pt x="6667" y="6667"/>
                </a:lnTo>
                <a:lnTo>
                  <a:pt x="1785" y="13930"/>
                </a:lnTo>
                <a:lnTo>
                  <a:pt x="0" y="22859"/>
                </a:lnTo>
                <a:lnTo>
                  <a:pt x="1785" y="31736"/>
                </a:lnTo>
                <a:lnTo>
                  <a:pt x="6667" y="39004"/>
                </a:lnTo>
                <a:lnTo>
                  <a:pt x="13930" y="43916"/>
                </a:lnTo>
                <a:lnTo>
                  <a:pt x="22860" y="45719"/>
                </a:lnTo>
                <a:lnTo>
                  <a:pt x="31736" y="43916"/>
                </a:lnTo>
                <a:lnTo>
                  <a:pt x="39004" y="39004"/>
                </a:lnTo>
                <a:lnTo>
                  <a:pt x="43916" y="31736"/>
                </a:lnTo>
                <a:lnTo>
                  <a:pt x="45720" y="22859"/>
                </a:lnTo>
                <a:lnTo>
                  <a:pt x="43916" y="13930"/>
                </a:lnTo>
                <a:lnTo>
                  <a:pt x="39004" y="6667"/>
                </a:lnTo>
                <a:lnTo>
                  <a:pt x="31736" y="1785"/>
                </a:lnTo>
                <a:lnTo>
                  <a:pt x="228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8390" y="421068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22859"/>
                </a:moveTo>
                <a:lnTo>
                  <a:pt x="1785" y="31736"/>
                </a:lnTo>
                <a:lnTo>
                  <a:pt x="6667" y="39004"/>
                </a:lnTo>
                <a:lnTo>
                  <a:pt x="13930" y="43916"/>
                </a:lnTo>
                <a:lnTo>
                  <a:pt x="22860" y="45719"/>
                </a:lnTo>
                <a:lnTo>
                  <a:pt x="31736" y="43916"/>
                </a:lnTo>
                <a:lnTo>
                  <a:pt x="39004" y="39004"/>
                </a:lnTo>
                <a:lnTo>
                  <a:pt x="43916" y="31736"/>
                </a:lnTo>
                <a:lnTo>
                  <a:pt x="45720" y="22859"/>
                </a:lnTo>
                <a:lnTo>
                  <a:pt x="43916" y="13930"/>
                </a:lnTo>
                <a:lnTo>
                  <a:pt x="39004" y="6667"/>
                </a:lnTo>
                <a:lnTo>
                  <a:pt x="31736" y="1785"/>
                </a:lnTo>
                <a:lnTo>
                  <a:pt x="22860" y="0"/>
                </a:lnTo>
                <a:lnTo>
                  <a:pt x="13930" y="1785"/>
                </a:lnTo>
                <a:lnTo>
                  <a:pt x="6667" y="6667"/>
                </a:lnTo>
                <a:lnTo>
                  <a:pt x="1785" y="13930"/>
                </a:lnTo>
                <a:lnTo>
                  <a:pt x="0" y="2285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9189" y="5409184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940" y="0"/>
                </a:moveTo>
                <a:lnTo>
                  <a:pt x="21967" y="2831"/>
                </a:lnTo>
                <a:lnTo>
                  <a:pt x="10540" y="10556"/>
                </a:lnTo>
                <a:lnTo>
                  <a:pt x="2829" y="22020"/>
                </a:lnTo>
                <a:lnTo>
                  <a:pt x="0" y="36067"/>
                </a:lnTo>
                <a:lnTo>
                  <a:pt x="2829" y="50041"/>
                </a:lnTo>
                <a:lnTo>
                  <a:pt x="10541" y="61467"/>
                </a:lnTo>
                <a:lnTo>
                  <a:pt x="21967" y="69179"/>
                </a:lnTo>
                <a:lnTo>
                  <a:pt x="35940" y="72008"/>
                </a:lnTo>
                <a:lnTo>
                  <a:pt x="49988" y="69179"/>
                </a:lnTo>
                <a:lnTo>
                  <a:pt x="61452" y="61467"/>
                </a:lnTo>
                <a:lnTo>
                  <a:pt x="69177" y="50041"/>
                </a:lnTo>
                <a:lnTo>
                  <a:pt x="72009" y="36067"/>
                </a:lnTo>
                <a:lnTo>
                  <a:pt x="69177" y="22020"/>
                </a:lnTo>
                <a:lnTo>
                  <a:pt x="61452" y="10556"/>
                </a:lnTo>
                <a:lnTo>
                  <a:pt x="49988" y="2831"/>
                </a:lnTo>
                <a:lnTo>
                  <a:pt x="359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9189" y="5409184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36067"/>
                </a:moveTo>
                <a:lnTo>
                  <a:pt x="2829" y="22020"/>
                </a:lnTo>
                <a:lnTo>
                  <a:pt x="10540" y="10556"/>
                </a:lnTo>
                <a:lnTo>
                  <a:pt x="21967" y="2831"/>
                </a:lnTo>
                <a:lnTo>
                  <a:pt x="35940" y="0"/>
                </a:lnTo>
                <a:lnTo>
                  <a:pt x="49988" y="2831"/>
                </a:lnTo>
                <a:lnTo>
                  <a:pt x="61452" y="10556"/>
                </a:lnTo>
                <a:lnTo>
                  <a:pt x="69177" y="22020"/>
                </a:lnTo>
                <a:lnTo>
                  <a:pt x="72009" y="36067"/>
                </a:lnTo>
                <a:lnTo>
                  <a:pt x="69177" y="50041"/>
                </a:lnTo>
                <a:lnTo>
                  <a:pt x="61452" y="61467"/>
                </a:lnTo>
                <a:lnTo>
                  <a:pt x="49988" y="69179"/>
                </a:lnTo>
                <a:lnTo>
                  <a:pt x="35940" y="72008"/>
                </a:lnTo>
                <a:lnTo>
                  <a:pt x="21967" y="69179"/>
                </a:lnTo>
                <a:lnTo>
                  <a:pt x="10541" y="61467"/>
                </a:lnTo>
                <a:lnTo>
                  <a:pt x="2829" y="50041"/>
                </a:lnTo>
                <a:lnTo>
                  <a:pt x="0" y="3606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6380" y="537324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941" y="0"/>
                </a:moveTo>
                <a:lnTo>
                  <a:pt x="21967" y="2829"/>
                </a:lnTo>
                <a:lnTo>
                  <a:pt x="10541" y="10540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88"/>
                </a:lnTo>
                <a:lnTo>
                  <a:pt x="10540" y="61452"/>
                </a:lnTo>
                <a:lnTo>
                  <a:pt x="21967" y="69177"/>
                </a:lnTo>
                <a:lnTo>
                  <a:pt x="35941" y="72008"/>
                </a:lnTo>
                <a:lnTo>
                  <a:pt x="49988" y="69177"/>
                </a:lnTo>
                <a:lnTo>
                  <a:pt x="61452" y="61452"/>
                </a:lnTo>
                <a:lnTo>
                  <a:pt x="69177" y="49988"/>
                </a:lnTo>
                <a:lnTo>
                  <a:pt x="72009" y="35940"/>
                </a:lnTo>
                <a:lnTo>
                  <a:pt x="69177" y="21967"/>
                </a:lnTo>
                <a:lnTo>
                  <a:pt x="61452" y="10540"/>
                </a:lnTo>
                <a:lnTo>
                  <a:pt x="49988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6380" y="537324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35940"/>
                </a:moveTo>
                <a:lnTo>
                  <a:pt x="2829" y="21967"/>
                </a:lnTo>
                <a:lnTo>
                  <a:pt x="10541" y="10540"/>
                </a:lnTo>
                <a:lnTo>
                  <a:pt x="21967" y="2829"/>
                </a:lnTo>
                <a:lnTo>
                  <a:pt x="35941" y="0"/>
                </a:lnTo>
                <a:lnTo>
                  <a:pt x="49988" y="2829"/>
                </a:lnTo>
                <a:lnTo>
                  <a:pt x="61452" y="10540"/>
                </a:lnTo>
                <a:lnTo>
                  <a:pt x="69177" y="21967"/>
                </a:lnTo>
                <a:lnTo>
                  <a:pt x="72009" y="35940"/>
                </a:lnTo>
                <a:lnTo>
                  <a:pt x="69177" y="49988"/>
                </a:lnTo>
                <a:lnTo>
                  <a:pt x="61452" y="61452"/>
                </a:lnTo>
                <a:lnTo>
                  <a:pt x="49988" y="69177"/>
                </a:lnTo>
                <a:lnTo>
                  <a:pt x="35941" y="72008"/>
                </a:lnTo>
                <a:lnTo>
                  <a:pt x="21967" y="69177"/>
                </a:lnTo>
                <a:lnTo>
                  <a:pt x="10540" y="61452"/>
                </a:lnTo>
                <a:lnTo>
                  <a:pt x="2829" y="49988"/>
                </a:lnTo>
                <a:lnTo>
                  <a:pt x="0" y="3594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7179" y="480199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941" y="0"/>
                </a:moveTo>
                <a:lnTo>
                  <a:pt x="21967" y="2831"/>
                </a:lnTo>
                <a:lnTo>
                  <a:pt x="10541" y="10556"/>
                </a:lnTo>
                <a:lnTo>
                  <a:pt x="2829" y="22020"/>
                </a:lnTo>
                <a:lnTo>
                  <a:pt x="0" y="36067"/>
                </a:lnTo>
                <a:lnTo>
                  <a:pt x="2829" y="50041"/>
                </a:lnTo>
                <a:lnTo>
                  <a:pt x="10540" y="61467"/>
                </a:lnTo>
                <a:lnTo>
                  <a:pt x="21967" y="69179"/>
                </a:lnTo>
                <a:lnTo>
                  <a:pt x="35941" y="72008"/>
                </a:lnTo>
                <a:lnTo>
                  <a:pt x="49988" y="69179"/>
                </a:lnTo>
                <a:lnTo>
                  <a:pt x="61452" y="61467"/>
                </a:lnTo>
                <a:lnTo>
                  <a:pt x="69177" y="50041"/>
                </a:lnTo>
                <a:lnTo>
                  <a:pt x="72009" y="36067"/>
                </a:lnTo>
                <a:lnTo>
                  <a:pt x="69177" y="22020"/>
                </a:lnTo>
                <a:lnTo>
                  <a:pt x="61452" y="10556"/>
                </a:lnTo>
                <a:lnTo>
                  <a:pt x="49988" y="2831"/>
                </a:lnTo>
                <a:lnTo>
                  <a:pt x="359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7179" y="480199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36067"/>
                </a:moveTo>
                <a:lnTo>
                  <a:pt x="2829" y="22020"/>
                </a:lnTo>
                <a:lnTo>
                  <a:pt x="10541" y="10556"/>
                </a:lnTo>
                <a:lnTo>
                  <a:pt x="21967" y="2831"/>
                </a:lnTo>
                <a:lnTo>
                  <a:pt x="35941" y="0"/>
                </a:lnTo>
                <a:lnTo>
                  <a:pt x="49988" y="2831"/>
                </a:lnTo>
                <a:lnTo>
                  <a:pt x="61452" y="10556"/>
                </a:lnTo>
                <a:lnTo>
                  <a:pt x="69177" y="22020"/>
                </a:lnTo>
                <a:lnTo>
                  <a:pt x="72009" y="36067"/>
                </a:lnTo>
                <a:lnTo>
                  <a:pt x="69177" y="50041"/>
                </a:lnTo>
                <a:lnTo>
                  <a:pt x="61452" y="61467"/>
                </a:lnTo>
                <a:lnTo>
                  <a:pt x="49988" y="69179"/>
                </a:lnTo>
                <a:lnTo>
                  <a:pt x="35941" y="72008"/>
                </a:lnTo>
                <a:lnTo>
                  <a:pt x="21967" y="69179"/>
                </a:lnTo>
                <a:lnTo>
                  <a:pt x="10540" y="61467"/>
                </a:lnTo>
                <a:lnTo>
                  <a:pt x="2829" y="50041"/>
                </a:lnTo>
                <a:lnTo>
                  <a:pt x="0" y="3606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4053" y="479717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941" y="0"/>
                </a:moveTo>
                <a:lnTo>
                  <a:pt x="21967" y="2829"/>
                </a:lnTo>
                <a:lnTo>
                  <a:pt x="10541" y="10540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88"/>
                </a:lnTo>
                <a:lnTo>
                  <a:pt x="10540" y="61452"/>
                </a:lnTo>
                <a:lnTo>
                  <a:pt x="21967" y="69177"/>
                </a:lnTo>
                <a:lnTo>
                  <a:pt x="35941" y="72008"/>
                </a:lnTo>
                <a:lnTo>
                  <a:pt x="49988" y="69177"/>
                </a:lnTo>
                <a:lnTo>
                  <a:pt x="61452" y="61452"/>
                </a:lnTo>
                <a:lnTo>
                  <a:pt x="69177" y="49988"/>
                </a:lnTo>
                <a:lnTo>
                  <a:pt x="72009" y="35940"/>
                </a:lnTo>
                <a:lnTo>
                  <a:pt x="69177" y="21967"/>
                </a:lnTo>
                <a:lnTo>
                  <a:pt x="61452" y="10540"/>
                </a:lnTo>
                <a:lnTo>
                  <a:pt x="49988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4053" y="479717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35940"/>
                </a:moveTo>
                <a:lnTo>
                  <a:pt x="2829" y="21967"/>
                </a:lnTo>
                <a:lnTo>
                  <a:pt x="10541" y="10540"/>
                </a:lnTo>
                <a:lnTo>
                  <a:pt x="21967" y="2829"/>
                </a:lnTo>
                <a:lnTo>
                  <a:pt x="35941" y="0"/>
                </a:lnTo>
                <a:lnTo>
                  <a:pt x="49988" y="2829"/>
                </a:lnTo>
                <a:lnTo>
                  <a:pt x="61452" y="10540"/>
                </a:lnTo>
                <a:lnTo>
                  <a:pt x="69177" y="21967"/>
                </a:lnTo>
                <a:lnTo>
                  <a:pt x="72009" y="35940"/>
                </a:lnTo>
                <a:lnTo>
                  <a:pt x="69177" y="49988"/>
                </a:lnTo>
                <a:lnTo>
                  <a:pt x="61452" y="61452"/>
                </a:lnTo>
                <a:lnTo>
                  <a:pt x="49988" y="69177"/>
                </a:lnTo>
                <a:lnTo>
                  <a:pt x="35941" y="72008"/>
                </a:lnTo>
                <a:lnTo>
                  <a:pt x="21967" y="69177"/>
                </a:lnTo>
                <a:lnTo>
                  <a:pt x="10540" y="61452"/>
                </a:lnTo>
                <a:lnTo>
                  <a:pt x="2829" y="49988"/>
                </a:lnTo>
                <a:lnTo>
                  <a:pt x="0" y="3594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30298"/>
            <a:ext cx="7967345" cy="147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ooper Black"/>
                <a:cs typeface="Cooper Black"/>
              </a:rPr>
              <a:t>Phoneme </a:t>
            </a:r>
            <a:r>
              <a:rPr sz="3200" spc="-10" dirty="0">
                <a:latin typeface="Cooper Black"/>
                <a:cs typeface="Cooper Black"/>
              </a:rPr>
              <a:t>frames </a:t>
            </a:r>
            <a:r>
              <a:rPr sz="3200" dirty="0">
                <a:latin typeface="Cooper Black"/>
                <a:cs typeface="Cooper Black"/>
              </a:rPr>
              <a:t>help </a:t>
            </a:r>
            <a:r>
              <a:rPr sz="3200" spc="5" dirty="0">
                <a:latin typeface="Cooper Black"/>
                <a:cs typeface="Cooper Black"/>
              </a:rPr>
              <a:t>the </a:t>
            </a:r>
            <a:r>
              <a:rPr sz="3200" spc="-5" dirty="0">
                <a:latin typeface="Cooper Black"/>
                <a:cs typeface="Cooper Black"/>
              </a:rPr>
              <a:t>children </a:t>
            </a:r>
            <a:r>
              <a:rPr sz="3200" spc="-10" dirty="0">
                <a:latin typeface="Cooper Black"/>
                <a:cs typeface="Cooper Black"/>
              </a:rPr>
              <a:t>to  </a:t>
            </a:r>
            <a:r>
              <a:rPr sz="3200" dirty="0">
                <a:latin typeface="Cooper Black"/>
                <a:cs typeface="Cooper Black"/>
              </a:rPr>
              <a:t>write </a:t>
            </a:r>
            <a:r>
              <a:rPr sz="3200" spc="5" dirty="0">
                <a:latin typeface="Cooper Black"/>
                <a:cs typeface="Cooper Black"/>
              </a:rPr>
              <a:t>the </a:t>
            </a:r>
            <a:r>
              <a:rPr sz="3200" spc="-5" dirty="0">
                <a:latin typeface="Cooper Black"/>
                <a:cs typeface="Cooper Black"/>
              </a:rPr>
              <a:t>individual </a:t>
            </a:r>
            <a:r>
              <a:rPr sz="3200" dirty="0" smtClean="0">
                <a:latin typeface="Cooper Black"/>
                <a:cs typeface="Cooper Black"/>
              </a:rPr>
              <a:t>phonemes </a:t>
            </a:r>
            <a:r>
              <a:rPr sz="3200" dirty="0">
                <a:latin typeface="Cooper Black"/>
                <a:cs typeface="Cooper Black"/>
              </a:rPr>
              <a:t>needed </a:t>
            </a:r>
            <a:r>
              <a:rPr sz="3200" spc="-5" dirty="0">
                <a:latin typeface="Cooper Black"/>
                <a:cs typeface="Cooper Black"/>
              </a:rPr>
              <a:t>to </a:t>
            </a:r>
            <a:r>
              <a:rPr sz="3200" dirty="0">
                <a:latin typeface="Cooper Black"/>
                <a:cs typeface="Cooper Black"/>
              </a:rPr>
              <a:t>construct</a:t>
            </a:r>
            <a:r>
              <a:rPr sz="3200" spc="-40" dirty="0">
                <a:latin typeface="Cooper Black"/>
                <a:cs typeface="Cooper Black"/>
              </a:rPr>
              <a:t> </a:t>
            </a:r>
            <a:r>
              <a:rPr sz="3200" spc="-30" dirty="0">
                <a:latin typeface="Cooper Black"/>
                <a:cs typeface="Cooper Black"/>
              </a:rPr>
              <a:t>words.</a:t>
            </a:r>
            <a:endParaRPr sz="3200" dirty="0">
              <a:latin typeface="Cooper Black"/>
              <a:cs typeface="Cooper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3369576"/>
            <a:ext cx="2520315" cy="936625"/>
          </a:xfrm>
          <a:custGeom>
            <a:avLst/>
            <a:gdLst/>
            <a:ahLst/>
            <a:cxnLst/>
            <a:rect l="l" t="t" r="r" b="b"/>
            <a:pathLst>
              <a:path w="2520315" h="936625">
                <a:moveTo>
                  <a:pt x="0" y="936104"/>
                </a:moveTo>
                <a:lnTo>
                  <a:pt x="2520314" y="936104"/>
                </a:lnTo>
                <a:lnTo>
                  <a:pt x="252031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19120" y="3356876"/>
          <a:ext cx="2520313" cy="936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107"/>
                <a:gridCol w="864108"/>
                <a:gridCol w="792098"/>
              </a:tblGrid>
              <a:tr h="936104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oper Black"/>
                          <a:cs typeface="Cooper Black"/>
                        </a:rPr>
                        <a:t>s</a:t>
                      </a:r>
                      <a:endParaRPr sz="2400">
                        <a:latin typeface="Cooper Black"/>
                        <a:cs typeface="Cooper Black"/>
                      </a:endParaRPr>
                    </a:p>
                  </a:txBody>
                  <a:tcPr marL="0" marR="0" marT="0" marB="0">
                    <a:lnL w="254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5400">
                      <a:solidFill>
                        <a:srgbClr val="FF0000"/>
                      </a:solidFill>
                      <a:prstDash val="solid"/>
                    </a:lnT>
                    <a:lnB w="254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oper Black"/>
                          <a:cs typeface="Cooper Black"/>
                        </a:rPr>
                        <a:t>a</a:t>
                      </a:r>
                      <a:endParaRPr sz="2400">
                        <a:latin typeface="Cooper Black"/>
                        <a:cs typeface="Cooper Black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5400">
                      <a:solidFill>
                        <a:srgbClr val="FF0000"/>
                      </a:solidFill>
                      <a:prstDash val="solid"/>
                    </a:lnT>
                    <a:lnB w="254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940"/>
                        </a:spcBef>
                      </a:pPr>
                      <a:r>
                        <a:rPr sz="2400" spc="-20" dirty="0">
                          <a:solidFill>
                            <a:srgbClr val="FF0000"/>
                          </a:solidFill>
                          <a:latin typeface="Cooper Black"/>
                          <a:cs typeface="Cooper Black"/>
                        </a:rPr>
                        <a:t>ck</a:t>
                      </a:r>
                      <a:endParaRPr sz="2400">
                        <a:latin typeface="Cooper Black"/>
                        <a:cs typeface="Cooper Black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25400">
                      <a:solidFill>
                        <a:srgbClr val="FF0000"/>
                      </a:solidFill>
                      <a:prstDash val="solid"/>
                    </a:lnR>
                    <a:lnT w="25400">
                      <a:solidFill>
                        <a:srgbClr val="FF0000"/>
                      </a:solidFill>
                      <a:prstDash val="solid"/>
                    </a:lnT>
                    <a:lnB w="254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131820" y="4581156"/>
            <a:ext cx="2520315" cy="936625"/>
          </a:xfrm>
          <a:custGeom>
            <a:avLst/>
            <a:gdLst/>
            <a:ahLst/>
            <a:cxnLst/>
            <a:rect l="l" t="t" r="r" b="b"/>
            <a:pathLst>
              <a:path w="2520315" h="936625">
                <a:moveTo>
                  <a:pt x="0" y="936104"/>
                </a:moveTo>
                <a:lnTo>
                  <a:pt x="2520314" y="936104"/>
                </a:lnTo>
                <a:lnTo>
                  <a:pt x="252031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19120" y="4568456"/>
          <a:ext cx="2520314" cy="936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140"/>
                <a:gridCol w="878713"/>
                <a:gridCol w="775461"/>
              </a:tblGrid>
              <a:tr h="936104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sz="2400" spc="15" dirty="0">
                          <a:solidFill>
                            <a:srgbClr val="FF0000"/>
                          </a:solidFill>
                          <a:latin typeface="Cooper Black"/>
                          <a:cs typeface="Cooper Black"/>
                        </a:rPr>
                        <a:t>th</a:t>
                      </a:r>
                      <a:endParaRPr sz="2400">
                        <a:latin typeface="Cooper Black"/>
                        <a:cs typeface="Cooper Black"/>
                      </a:endParaRPr>
                    </a:p>
                  </a:txBody>
                  <a:tcPr marL="0" marR="0" marT="0" marB="0">
                    <a:lnL w="254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5400">
                      <a:solidFill>
                        <a:srgbClr val="FF0000"/>
                      </a:solidFill>
                      <a:prstDash val="solid"/>
                    </a:lnT>
                    <a:lnB w="254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oper Black"/>
                          <a:cs typeface="Cooper Black"/>
                        </a:rPr>
                        <a:t>i</a:t>
                      </a:r>
                      <a:endParaRPr sz="2400">
                        <a:latin typeface="Cooper Black"/>
                        <a:cs typeface="Cooper Black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5400">
                      <a:solidFill>
                        <a:srgbClr val="FF0000"/>
                      </a:solidFill>
                      <a:prstDash val="solid"/>
                    </a:lnT>
                    <a:lnB w="254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oper Black"/>
                          <a:cs typeface="Cooper Black"/>
                        </a:rPr>
                        <a:t>s</a:t>
                      </a:r>
                      <a:endParaRPr sz="2400">
                        <a:latin typeface="Cooper Black"/>
                        <a:cs typeface="Cooper Black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25400">
                      <a:solidFill>
                        <a:srgbClr val="FF0000"/>
                      </a:solidFill>
                      <a:prstDash val="solid"/>
                    </a:lnR>
                    <a:lnT w="25400">
                      <a:solidFill>
                        <a:srgbClr val="FF0000"/>
                      </a:solidFill>
                      <a:prstDash val="solid"/>
                    </a:lnT>
                    <a:lnB w="254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865629"/>
            <a:ext cx="8004809" cy="149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6354445" algn="l"/>
              </a:tabLst>
            </a:pPr>
            <a:r>
              <a:rPr sz="3200" spc="-60" dirty="0"/>
              <a:t>We </a:t>
            </a:r>
            <a:r>
              <a:rPr sz="3200" dirty="0"/>
              <a:t>also use </a:t>
            </a:r>
            <a:r>
              <a:rPr sz="3200" spc="-10" dirty="0"/>
              <a:t>‘Robot </a:t>
            </a:r>
            <a:r>
              <a:rPr sz="3200" spc="-5" dirty="0"/>
              <a:t>Arms’ </a:t>
            </a:r>
            <a:r>
              <a:rPr sz="3200" spc="-25" dirty="0"/>
              <a:t>to </a:t>
            </a:r>
            <a:r>
              <a:rPr sz="3200" spc="-10" dirty="0"/>
              <a:t>move </a:t>
            </a:r>
            <a:r>
              <a:rPr sz="3200" dirty="0"/>
              <a:t>when  </a:t>
            </a:r>
            <a:r>
              <a:rPr sz="3200" spc="-5" dirty="0"/>
              <a:t>sounding out</a:t>
            </a:r>
            <a:r>
              <a:rPr sz="3200" spc="50" dirty="0"/>
              <a:t> </a:t>
            </a:r>
            <a:r>
              <a:rPr sz="3200" dirty="0"/>
              <a:t>individual</a:t>
            </a:r>
            <a:r>
              <a:rPr sz="3200" spc="40" dirty="0"/>
              <a:t> </a:t>
            </a:r>
            <a:r>
              <a:rPr sz="3200" spc="-5" dirty="0"/>
              <a:t>phonemes.	This</a:t>
            </a:r>
            <a:r>
              <a:rPr sz="3200" spc="-80" dirty="0"/>
              <a:t> </a:t>
            </a:r>
            <a:r>
              <a:rPr sz="3200" spc="-5" dirty="0"/>
              <a:t>helps </a:t>
            </a:r>
            <a:r>
              <a:rPr sz="3200" dirty="0"/>
              <a:t> </a:t>
            </a:r>
            <a:r>
              <a:rPr sz="3200" spc="-5" dirty="0"/>
              <a:t>some </a:t>
            </a:r>
            <a:r>
              <a:rPr sz="3200" spc="-10" dirty="0"/>
              <a:t>children </a:t>
            </a:r>
            <a:r>
              <a:rPr sz="3200" spc="-20" dirty="0"/>
              <a:t>to </a:t>
            </a:r>
            <a:r>
              <a:rPr sz="3200" spc="-5" dirty="0"/>
              <a:t>hear sounds </a:t>
            </a:r>
            <a:r>
              <a:rPr sz="3200" spc="-30" dirty="0"/>
              <a:t>for</a:t>
            </a:r>
            <a:r>
              <a:rPr sz="3200" spc="45" dirty="0"/>
              <a:t> </a:t>
            </a:r>
            <a:r>
              <a:rPr sz="3200" spc="-5" dirty="0"/>
              <a:t>spelling.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395541" y="3848137"/>
            <a:ext cx="1914525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481" y="216534"/>
            <a:ext cx="7640320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latin typeface="Cooper Black"/>
                <a:cs typeface="Cooper Black"/>
              </a:rPr>
              <a:t>The new </a:t>
            </a:r>
            <a:r>
              <a:rPr sz="4000" spc="-35" dirty="0">
                <a:latin typeface="Cooper Black"/>
                <a:cs typeface="Cooper Black"/>
              </a:rPr>
              <a:t>Key </a:t>
            </a:r>
            <a:r>
              <a:rPr sz="4000" dirty="0">
                <a:latin typeface="Cooper Black"/>
                <a:cs typeface="Cooper Black"/>
              </a:rPr>
              <a:t>Stage </a:t>
            </a:r>
            <a:r>
              <a:rPr sz="4000" spc="-5" dirty="0">
                <a:latin typeface="Cooper Black"/>
                <a:cs typeface="Cooper Black"/>
              </a:rPr>
              <a:t>1 </a:t>
            </a:r>
            <a:r>
              <a:rPr sz="4000" spc="-10" dirty="0">
                <a:latin typeface="Cooper Black"/>
                <a:cs typeface="Cooper Black"/>
              </a:rPr>
              <a:t>GPS </a:t>
            </a:r>
            <a:r>
              <a:rPr sz="4000" spc="-5" dirty="0">
                <a:latin typeface="Cooper Black"/>
                <a:cs typeface="Cooper Black"/>
              </a:rPr>
              <a:t>test</a:t>
            </a:r>
            <a:endParaRPr sz="4000">
              <a:latin typeface="Cooper Black"/>
              <a:cs typeface="Cooper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290192"/>
            <a:ext cx="8381365" cy="4916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985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dirty="0">
                <a:latin typeface="Cooper Black"/>
                <a:cs typeface="Cooper Black"/>
              </a:rPr>
              <a:t>The </a:t>
            </a:r>
            <a:r>
              <a:rPr sz="3600" spc="-10" dirty="0">
                <a:latin typeface="Cooper Black"/>
                <a:cs typeface="Cooper Black"/>
              </a:rPr>
              <a:t>new </a:t>
            </a:r>
            <a:r>
              <a:rPr sz="3600" dirty="0">
                <a:latin typeface="Cooper Black"/>
                <a:cs typeface="Cooper Black"/>
              </a:rPr>
              <a:t>national </a:t>
            </a:r>
            <a:r>
              <a:rPr sz="3600" spc="-5" dirty="0">
                <a:latin typeface="Cooper Black"/>
                <a:cs typeface="Cooper Black"/>
              </a:rPr>
              <a:t>curriculum </a:t>
            </a:r>
            <a:r>
              <a:rPr sz="3600" dirty="0" smtClean="0">
                <a:latin typeface="Cooper Black"/>
                <a:cs typeface="Cooper Black"/>
              </a:rPr>
              <a:t>w</a:t>
            </a:r>
            <a:r>
              <a:rPr lang="en-GB" sz="3600" dirty="0" smtClean="0">
                <a:latin typeface="Cooper Black"/>
                <a:cs typeface="Cooper Black"/>
              </a:rPr>
              <a:t>as</a:t>
            </a:r>
            <a:r>
              <a:rPr sz="3600" spc="-5" dirty="0" smtClean="0">
                <a:latin typeface="Cooper Black"/>
                <a:cs typeface="Cooper Black"/>
              </a:rPr>
              <a:t> </a:t>
            </a:r>
            <a:r>
              <a:rPr sz="3600" dirty="0">
                <a:latin typeface="Cooper Black"/>
                <a:cs typeface="Cooper Black"/>
              </a:rPr>
              <a:t>assessed </a:t>
            </a:r>
            <a:r>
              <a:rPr sz="3600" spc="-30" dirty="0">
                <a:latin typeface="Cooper Black"/>
                <a:cs typeface="Cooper Black"/>
              </a:rPr>
              <a:t>for </a:t>
            </a:r>
            <a:r>
              <a:rPr sz="3600" dirty="0">
                <a:latin typeface="Cooper Black"/>
                <a:cs typeface="Cooper Black"/>
              </a:rPr>
              <a:t>the </a:t>
            </a:r>
            <a:r>
              <a:rPr sz="3600" spc="-5" dirty="0">
                <a:latin typeface="Cooper Black"/>
                <a:cs typeface="Cooper Black"/>
              </a:rPr>
              <a:t>first </a:t>
            </a:r>
            <a:r>
              <a:rPr sz="3600" dirty="0">
                <a:latin typeface="Cooper Black"/>
                <a:cs typeface="Cooper Black"/>
              </a:rPr>
              <a:t>time </a:t>
            </a:r>
            <a:r>
              <a:rPr sz="3600" spc="-5" dirty="0">
                <a:latin typeface="Cooper Black"/>
                <a:cs typeface="Cooper Black"/>
              </a:rPr>
              <a:t>in  </a:t>
            </a:r>
            <a:r>
              <a:rPr sz="3600" spc="-35" dirty="0">
                <a:latin typeface="Cooper Black"/>
                <a:cs typeface="Cooper Black"/>
              </a:rPr>
              <a:t>May</a:t>
            </a:r>
            <a:r>
              <a:rPr sz="3600" spc="-90" dirty="0">
                <a:latin typeface="Cooper Black"/>
                <a:cs typeface="Cooper Black"/>
              </a:rPr>
              <a:t> </a:t>
            </a:r>
            <a:r>
              <a:rPr sz="3600" spc="-50" dirty="0">
                <a:latin typeface="Cooper Black"/>
                <a:cs typeface="Cooper Black"/>
              </a:rPr>
              <a:t>2016.</a:t>
            </a:r>
            <a:endParaRPr sz="3600" dirty="0">
              <a:latin typeface="Cooper Black"/>
              <a:cs typeface="Cooper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5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dirty="0" smtClean="0">
                <a:latin typeface="Cooper Black"/>
                <a:cs typeface="Cooper Black"/>
              </a:rPr>
              <a:t>The</a:t>
            </a:r>
            <a:r>
              <a:rPr lang="en-GB" sz="3600" spc="-10" dirty="0" smtClean="0">
                <a:latin typeface="Cooper Black"/>
                <a:cs typeface="Cooper Black"/>
              </a:rPr>
              <a:t> test</a:t>
            </a:r>
            <a:r>
              <a:rPr sz="3600" dirty="0" smtClean="0">
                <a:latin typeface="Cooper Black"/>
                <a:cs typeface="Cooper Black"/>
              </a:rPr>
              <a:t> </a:t>
            </a:r>
            <a:r>
              <a:rPr sz="3600" spc="-5" dirty="0" smtClean="0">
                <a:latin typeface="Cooper Black"/>
                <a:cs typeface="Cooper Black"/>
              </a:rPr>
              <a:t>consist</a:t>
            </a:r>
            <a:r>
              <a:rPr lang="en-GB" sz="3600" spc="-5" dirty="0" smtClean="0">
                <a:latin typeface="Cooper Black"/>
                <a:cs typeface="Cooper Black"/>
              </a:rPr>
              <a:t>s</a:t>
            </a:r>
            <a:r>
              <a:rPr sz="3600" spc="-5" dirty="0" smtClean="0">
                <a:latin typeface="Cooper Black"/>
                <a:cs typeface="Cooper Black"/>
              </a:rPr>
              <a:t> </a:t>
            </a:r>
            <a:r>
              <a:rPr sz="3600" spc="-5" dirty="0">
                <a:latin typeface="Cooper Black"/>
                <a:cs typeface="Cooper Black"/>
              </a:rPr>
              <a:t>of</a:t>
            </a:r>
            <a:r>
              <a:rPr sz="3600" spc="-45" dirty="0">
                <a:latin typeface="Cooper Black"/>
                <a:cs typeface="Cooper Black"/>
              </a:rPr>
              <a:t> two</a:t>
            </a:r>
            <a:endParaRPr sz="3600" dirty="0">
              <a:latin typeface="Cooper Black"/>
              <a:cs typeface="Cooper Black"/>
            </a:endParaRPr>
          </a:p>
          <a:p>
            <a:pPr marL="355600">
              <a:lnSpc>
                <a:spcPct val="100000"/>
              </a:lnSpc>
            </a:pPr>
            <a:r>
              <a:rPr sz="3600" spc="-5" dirty="0">
                <a:latin typeface="Cooper Black"/>
                <a:cs typeface="Cooper Black"/>
              </a:rPr>
              <a:t>components.</a:t>
            </a:r>
            <a:endParaRPr sz="3600" dirty="0">
              <a:latin typeface="Cooper Black"/>
              <a:cs typeface="Cooper Black"/>
            </a:endParaRPr>
          </a:p>
          <a:p>
            <a:pPr marL="355600">
              <a:lnSpc>
                <a:spcPct val="100000"/>
              </a:lnSpc>
              <a:spcBef>
                <a:spcPts val="865"/>
              </a:spcBef>
              <a:tabLst>
                <a:tab pos="2458720" algn="l"/>
              </a:tabLst>
            </a:pPr>
            <a:r>
              <a:rPr sz="3600" spc="-15" dirty="0">
                <a:latin typeface="Cooper Black"/>
                <a:cs typeface="Cooper Black"/>
              </a:rPr>
              <a:t>Paper</a:t>
            </a:r>
            <a:r>
              <a:rPr sz="3600" spc="-5" dirty="0">
                <a:latin typeface="Cooper Black"/>
                <a:cs typeface="Cooper Black"/>
              </a:rPr>
              <a:t> </a:t>
            </a:r>
            <a:r>
              <a:rPr sz="3600" dirty="0">
                <a:latin typeface="Cooper Black"/>
                <a:cs typeface="Cooper Black"/>
              </a:rPr>
              <a:t>1-	A spelling</a:t>
            </a:r>
            <a:r>
              <a:rPr sz="3600" spc="-105" dirty="0">
                <a:latin typeface="Cooper Black"/>
                <a:cs typeface="Cooper Black"/>
              </a:rPr>
              <a:t> </a:t>
            </a:r>
            <a:r>
              <a:rPr sz="3600" spc="5" dirty="0">
                <a:latin typeface="Cooper Black"/>
                <a:cs typeface="Cooper Black"/>
              </a:rPr>
              <a:t>task.</a:t>
            </a:r>
            <a:endParaRPr sz="3600" dirty="0">
              <a:latin typeface="Cooper Black"/>
              <a:cs typeface="Cooper Black"/>
            </a:endParaRPr>
          </a:p>
          <a:p>
            <a:pPr marL="355600">
              <a:lnSpc>
                <a:spcPct val="100000"/>
              </a:lnSpc>
              <a:spcBef>
                <a:spcPts val="865"/>
              </a:spcBef>
            </a:pPr>
            <a:r>
              <a:rPr sz="3600" spc="-15" dirty="0">
                <a:latin typeface="Cooper Black"/>
                <a:cs typeface="Cooper Black"/>
              </a:rPr>
              <a:t>Paper </a:t>
            </a:r>
            <a:r>
              <a:rPr sz="3600" spc="-5" dirty="0">
                <a:latin typeface="Cooper Black"/>
                <a:cs typeface="Cooper Black"/>
              </a:rPr>
              <a:t>2- </a:t>
            </a:r>
            <a:r>
              <a:rPr sz="3600" spc="-10" dirty="0">
                <a:latin typeface="Cooper Black"/>
                <a:cs typeface="Cooper Black"/>
              </a:rPr>
              <a:t>Grammar </a:t>
            </a:r>
            <a:r>
              <a:rPr sz="3600" spc="-5" dirty="0">
                <a:latin typeface="Cooper Black"/>
                <a:cs typeface="Cooper Black"/>
              </a:rPr>
              <a:t>based</a:t>
            </a:r>
            <a:r>
              <a:rPr sz="3600" spc="15" dirty="0">
                <a:latin typeface="Cooper Black"/>
                <a:cs typeface="Cooper Black"/>
              </a:rPr>
              <a:t> </a:t>
            </a:r>
            <a:r>
              <a:rPr sz="3600" spc="-5" dirty="0" smtClean="0">
                <a:latin typeface="Cooper Black"/>
                <a:cs typeface="Cooper Black"/>
              </a:rPr>
              <a:t>questions</a:t>
            </a:r>
            <a:r>
              <a:rPr lang="en-GB" sz="3600" spc="-5" dirty="0" smtClean="0">
                <a:latin typeface="Cooper Black"/>
                <a:cs typeface="Cooper Black"/>
              </a:rPr>
              <a:t>.</a:t>
            </a:r>
            <a:endParaRPr sz="36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2569</Words>
  <Application>Microsoft Office PowerPoint</Application>
  <PresentationFormat>On-screen Show (4:3)</PresentationFormat>
  <Paragraphs>389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The Aims Of This Evening</vt:lpstr>
      <vt:lpstr>PowerPoint Presentation</vt:lpstr>
      <vt:lpstr>Grammar and Punctuation in Reception</vt:lpstr>
      <vt:lpstr>Spelling in Reception</vt:lpstr>
      <vt:lpstr>PowerPoint Presentation</vt:lpstr>
      <vt:lpstr>Phoneme frames help the children to  write the individual phonemes needed to construct words.</vt:lpstr>
      <vt:lpstr>We also use ‘Robot Arms’ to move when  sounding out individual phonemes. This helps  some children to hear sounds for spelling.</vt:lpstr>
      <vt:lpstr>The new Key Stage 1 GPS test</vt:lpstr>
      <vt:lpstr>Grammar and Punctuation</vt:lpstr>
      <vt:lpstr>PowerPoint Presentation</vt:lpstr>
      <vt:lpstr>PowerPoint Presentation</vt:lpstr>
      <vt:lpstr>PowerPoint Presentation</vt:lpstr>
      <vt:lpstr>PowerPoint Presentation</vt:lpstr>
      <vt:lpstr>Grammar and Punctuation Punctuation</vt:lpstr>
      <vt:lpstr>PowerPoint Presentation</vt:lpstr>
      <vt:lpstr>Grammar and Punctuation Apostrophes</vt:lpstr>
      <vt:lpstr>PowerPoint Presentation</vt:lpstr>
      <vt:lpstr>Grammar and Punctuation Word classes</vt:lpstr>
      <vt:lpstr>PowerPoint Presentation</vt:lpstr>
      <vt:lpstr>PowerPoint Presentation</vt:lpstr>
      <vt:lpstr>Grammar and Punctuation Sentence Types</vt:lpstr>
      <vt:lpstr>Grammar and Punctuation Verb tenses</vt:lpstr>
      <vt:lpstr>PowerPoint Presentation</vt:lpstr>
      <vt:lpstr>PowerPoint Presentation</vt:lpstr>
      <vt:lpstr>PowerPoint Presentation</vt:lpstr>
      <vt:lpstr>2017 KS1 Spelling Test</vt:lpstr>
      <vt:lpstr>Key Stage 2</vt:lpstr>
      <vt:lpstr>Raised Expectations…</vt:lpstr>
      <vt:lpstr>Subordinating or Co-ordinating: that is the question….?</vt:lpstr>
      <vt:lpstr>Year 3………</vt:lpstr>
      <vt:lpstr>When pupils enter Year 3, it is expected that they will be able to: </vt:lpstr>
      <vt:lpstr>PowerPoint Presentation</vt:lpstr>
      <vt:lpstr>Curriculum Expectations – Year 3</vt:lpstr>
      <vt:lpstr>PowerPoint Presentation</vt:lpstr>
      <vt:lpstr> Curriculum Expectations- Year 4 </vt:lpstr>
      <vt:lpstr>The grammatical difference between plural and possessive –s </vt:lpstr>
      <vt:lpstr>Noun phrases expanded by the addition of modifying adjectives, nouns and preposition phrases.</vt:lpstr>
      <vt:lpstr>Fronted adverbials followed by a comma</vt:lpstr>
      <vt:lpstr>Appropriate choice of pronoun or noun within and across sentences to aid cohesion and avoid repetition </vt:lpstr>
      <vt:lpstr>Use of inverted commas and other punctuation to indicate direct speech</vt:lpstr>
      <vt:lpstr>Apostrophes to mark plural possession</vt:lpstr>
      <vt:lpstr>Curriculum Expectations -Year 5</vt:lpstr>
      <vt:lpstr>PowerPoint Presentation</vt:lpstr>
      <vt:lpstr>Modal Verbs</vt:lpstr>
      <vt:lpstr>Linking ideas using adverbials</vt:lpstr>
      <vt:lpstr>Curriculum Expectations - Year 6</vt:lpstr>
      <vt:lpstr>Passive Voice</vt:lpstr>
      <vt:lpstr>Use of Subjunctive Forms</vt:lpstr>
      <vt:lpstr>Cohesive devices</vt:lpstr>
      <vt:lpstr>Punctuation</vt:lpstr>
      <vt:lpstr>Spelling</vt:lpstr>
      <vt:lpstr>PowerPoint Presentation</vt:lpstr>
      <vt:lpstr>PowerPoint Presentation</vt:lpstr>
      <vt:lpstr>PowerPoint Presentation</vt:lpstr>
      <vt:lpstr>Helping at home</vt:lpstr>
      <vt:lpstr>That’s all folks . . .    Any questions….?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Grammar, Punctuation and Spelling Workshop for Parents</dc:title>
  <dc:creator>teach7</dc:creator>
  <cp:lastModifiedBy>Amanda Stenning</cp:lastModifiedBy>
  <cp:revision>37</cp:revision>
  <dcterms:created xsi:type="dcterms:W3CDTF">2017-09-11T18:10:10Z</dcterms:created>
  <dcterms:modified xsi:type="dcterms:W3CDTF">2017-09-28T13:03:16Z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2017-09-11T00:00:00Z</vt:filetime>
  </property>
</Properties>
</file>