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F24B6E-0B96-43A0-8B24-FE58555614A2}" v="18" dt="2020-01-09T14:49:29.4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5" d="100"/>
          <a:sy n="65" d="100"/>
        </p:scale>
        <p:origin x="-990"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A8F24B6E-0B96-43A0-8B24-FE58555614A2}"/>
    <pc:docChg chg="modSld">
      <pc:chgData name="" userId="" providerId="" clId="Web-{A8F24B6E-0B96-43A0-8B24-FE58555614A2}" dt="2020-01-09T14:49:29.478" v="17" actId="20577"/>
      <pc:docMkLst>
        <pc:docMk/>
      </pc:docMkLst>
      <pc:sldChg chg="modSp">
        <pc:chgData name="" userId="" providerId="" clId="Web-{A8F24B6E-0B96-43A0-8B24-FE58555614A2}" dt="2020-01-09T14:49:29.478" v="17" actId="20577"/>
        <pc:sldMkLst>
          <pc:docMk/>
          <pc:sldMk cId="3172694713" sldId="256"/>
        </pc:sldMkLst>
        <pc:spChg chg="mod">
          <ac:chgData name="" userId="" providerId="" clId="Web-{A8F24B6E-0B96-43A0-8B24-FE58555614A2}" dt="2020-01-09T14:49:29.478" v="17" actId="20577"/>
          <ac:spMkLst>
            <pc:docMk/>
            <pc:sldMk cId="3172694713" sldId="256"/>
            <ac:spMk id="15" creationId="{5D592326-F875-4B51-8C5B-EA51DE9ACAB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6011F-740F-4E49-93D9-5EE8AB66E3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1D870F-7E1B-470A-A9FD-452EB093A6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FA83A0-C2D7-4E10-B608-79837A7B200F}"/>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5" name="Footer Placeholder 4">
            <a:extLst>
              <a:ext uri="{FF2B5EF4-FFF2-40B4-BE49-F238E27FC236}">
                <a16:creationId xmlns:a16="http://schemas.microsoft.com/office/drawing/2014/main" id="{08646A28-CE5A-4D4B-924E-4389EB9ACF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1B1859-90F1-4634-95CD-511B4E37B4A1}"/>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62664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84A0-94AC-4422-8673-9E3E340F9BE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53EC90-3034-4966-94AA-824134999D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123A2D-7257-4635-B0D4-D77A8C16187B}"/>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5" name="Footer Placeholder 4">
            <a:extLst>
              <a:ext uri="{FF2B5EF4-FFF2-40B4-BE49-F238E27FC236}">
                <a16:creationId xmlns:a16="http://schemas.microsoft.com/office/drawing/2014/main" id="{425B38B1-C2AC-4F99-B233-CF2DE1DACE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376798-CCE2-4BC6-A0B8-4FD37D0FFE34}"/>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159104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0E25F7-CC1B-4E0B-A1A4-33E619048D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139A96-4B3E-4A2F-8D70-FF0989AFA1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987B4B-4F5B-43F3-8691-547790E10F5C}"/>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5" name="Footer Placeholder 4">
            <a:extLst>
              <a:ext uri="{FF2B5EF4-FFF2-40B4-BE49-F238E27FC236}">
                <a16:creationId xmlns:a16="http://schemas.microsoft.com/office/drawing/2014/main" id="{56223C76-88C5-49D8-9466-954F71E91C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FD6A64-9F82-4CEB-BDD0-4DE9693E764D}"/>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2134749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A3134-5D55-436D-A278-B20288223B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626ECD-3F89-47B4-A518-755C7C0586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9D13EA-992C-4900-AF5E-47357A60C925}"/>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5" name="Footer Placeholder 4">
            <a:extLst>
              <a:ext uri="{FF2B5EF4-FFF2-40B4-BE49-F238E27FC236}">
                <a16:creationId xmlns:a16="http://schemas.microsoft.com/office/drawing/2014/main" id="{2D87654F-4980-4591-AAA6-0ECF71EBEC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9DC9C1-31A9-4AC0-B0BA-2751259D9A83}"/>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367922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C4623-0615-46C1-94FA-10C4DDA577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C79CBF4-29CC-4E17-932D-D79BDCC354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4D881A-340E-40A3-A00B-19AB519C6B12}"/>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5" name="Footer Placeholder 4">
            <a:extLst>
              <a:ext uri="{FF2B5EF4-FFF2-40B4-BE49-F238E27FC236}">
                <a16:creationId xmlns:a16="http://schemas.microsoft.com/office/drawing/2014/main" id="{628CD1FA-C982-437A-93C4-FE43A36DAD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1E3868-6710-4FFC-A820-1C8FAE1AD3E3}"/>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2063540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7270-00C5-46E1-B2B4-1DB41C0A27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1F8B2F-43A2-4512-9AD5-780ADE7126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6559206-FD30-4D5F-BE35-64ECFB523D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F8AC614-DC05-4055-96CC-3D6C125001DE}"/>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6" name="Footer Placeholder 5">
            <a:extLst>
              <a:ext uri="{FF2B5EF4-FFF2-40B4-BE49-F238E27FC236}">
                <a16:creationId xmlns:a16="http://schemas.microsoft.com/office/drawing/2014/main" id="{3C161F01-71FA-4A1D-A95F-B63A1D0F49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7473F0-026F-4A79-B388-BE99CDDC6C10}"/>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3531018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0EC0B-34D5-47C6-83C7-D143E7EF21F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F75757-45B8-4AE0-8D79-CAE4DB6096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618D94-4C2C-4FBB-8160-F888E35BA0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113BE-595B-48EF-B5D2-38919BF747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1CF06-4039-4AAE-A3BA-7559E07D4D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75A0C15-5366-4F06-8841-FE179A614E9F}"/>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8" name="Footer Placeholder 7">
            <a:extLst>
              <a:ext uri="{FF2B5EF4-FFF2-40B4-BE49-F238E27FC236}">
                <a16:creationId xmlns:a16="http://schemas.microsoft.com/office/drawing/2014/main" id="{BED8A939-B230-47F6-B00D-10BA906B03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5B8134F-ED97-42DB-8D6D-DB3A7A70A1D7}"/>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62869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A7248-8409-4DE0-913E-E7EF3F1725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6815777-BA3F-4397-801C-D19E171367A9}"/>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4" name="Footer Placeholder 3">
            <a:extLst>
              <a:ext uri="{FF2B5EF4-FFF2-40B4-BE49-F238E27FC236}">
                <a16:creationId xmlns:a16="http://schemas.microsoft.com/office/drawing/2014/main" id="{CB71BDF0-6BE4-4714-9AA9-7010C87093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2AB1530-10D1-4514-BE34-DEF561B5BFF8}"/>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218052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D5534F-04BC-4CEB-89FF-14C33FD35627}"/>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3" name="Footer Placeholder 2">
            <a:extLst>
              <a:ext uri="{FF2B5EF4-FFF2-40B4-BE49-F238E27FC236}">
                <a16:creationId xmlns:a16="http://schemas.microsoft.com/office/drawing/2014/main" id="{1212AAF2-45A5-4D7F-90DD-72B686E327D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4A5F09-3564-414E-861A-B63061B61555}"/>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1840841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E88B5-3B10-4FF3-9B95-A10D6DE4DD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2711AFC-B0E2-4545-AC7E-74C71B76A5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956740-6051-44AB-B96C-7D55A0743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DF5FB8-049A-4558-AAF3-6F368128894C}"/>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6" name="Footer Placeholder 5">
            <a:extLst>
              <a:ext uri="{FF2B5EF4-FFF2-40B4-BE49-F238E27FC236}">
                <a16:creationId xmlns:a16="http://schemas.microsoft.com/office/drawing/2014/main" id="{1EC1C27D-BAEC-4833-A59D-CB7D790C4C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FD9DB7-051D-4EB6-A7A6-6CDC8EE75F61}"/>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129444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EE254-D350-443E-891C-A60D32964C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93652B7-1553-4929-A236-3549B08D1B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892043C-CA56-4436-A682-FA5A5B0B6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0C45F7-24FA-4661-B40B-F1A0A54AA059}"/>
              </a:ext>
            </a:extLst>
          </p:cNvPr>
          <p:cNvSpPr>
            <a:spLocks noGrp="1"/>
          </p:cNvSpPr>
          <p:nvPr>
            <p:ph type="dt" sz="half" idx="10"/>
          </p:nvPr>
        </p:nvSpPr>
        <p:spPr/>
        <p:txBody>
          <a:bodyPr/>
          <a:lstStyle/>
          <a:p>
            <a:fld id="{7340C8AC-2E46-48BD-8006-6B29D248CA4A}" type="datetimeFigureOut">
              <a:rPr lang="en-GB" smtClean="0"/>
              <a:t>09/01/2020</a:t>
            </a:fld>
            <a:endParaRPr lang="en-GB"/>
          </a:p>
        </p:txBody>
      </p:sp>
      <p:sp>
        <p:nvSpPr>
          <p:cNvPr id="6" name="Footer Placeholder 5">
            <a:extLst>
              <a:ext uri="{FF2B5EF4-FFF2-40B4-BE49-F238E27FC236}">
                <a16:creationId xmlns:a16="http://schemas.microsoft.com/office/drawing/2014/main" id="{23060929-475F-41B5-A6A2-8533D825E1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47F9AE-4DFD-46EA-A89F-77B93DE12270}"/>
              </a:ext>
            </a:extLst>
          </p:cNvPr>
          <p:cNvSpPr>
            <a:spLocks noGrp="1"/>
          </p:cNvSpPr>
          <p:nvPr>
            <p:ph type="sldNum" sz="quarter" idx="12"/>
          </p:nvPr>
        </p:nvSpPr>
        <p:spPr/>
        <p:txBody>
          <a:bodyPr/>
          <a:lstStyle/>
          <a:p>
            <a:fld id="{9472F6E6-EA1E-4791-A1E6-8D500D122C47}" type="slidenum">
              <a:rPr lang="en-GB" smtClean="0"/>
              <a:t>‹#›</a:t>
            </a:fld>
            <a:endParaRPr lang="en-GB"/>
          </a:p>
        </p:txBody>
      </p:sp>
    </p:spTree>
    <p:extLst>
      <p:ext uri="{BB962C8B-B14F-4D97-AF65-F5344CB8AC3E}">
        <p14:creationId xmlns:p14="http://schemas.microsoft.com/office/powerpoint/2010/main" val="321086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5AB929-20DA-4BD4-9B1A-4BC1D4D040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FB8A6A-B221-4789-A53B-5DDA4863C9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C92538-8014-47F6-9BAD-5B9FCF151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0C8AC-2E46-48BD-8006-6B29D248CA4A}" type="datetimeFigureOut">
              <a:rPr lang="en-GB" smtClean="0"/>
              <a:t>09/01/2020</a:t>
            </a:fld>
            <a:endParaRPr lang="en-GB"/>
          </a:p>
        </p:txBody>
      </p:sp>
      <p:sp>
        <p:nvSpPr>
          <p:cNvPr id="5" name="Footer Placeholder 4">
            <a:extLst>
              <a:ext uri="{FF2B5EF4-FFF2-40B4-BE49-F238E27FC236}">
                <a16:creationId xmlns:a16="http://schemas.microsoft.com/office/drawing/2014/main" id="{344E7A5B-7FD7-42E5-94FA-D014D0AF1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E390BC-B928-4EF1-A7CF-89C0E8E16F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72F6E6-EA1E-4791-A1E6-8D500D122C47}" type="slidenum">
              <a:rPr lang="en-GB" smtClean="0"/>
              <a:t>‹#›</a:t>
            </a:fld>
            <a:endParaRPr lang="en-GB"/>
          </a:p>
        </p:txBody>
      </p:sp>
    </p:spTree>
    <p:extLst>
      <p:ext uri="{BB962C8B-B14F-4D97-AF65-F5344CB8AC3E}">
        <p14:creationId xmlns:p14="http://schemas.microsoft.com/office/powerpoint/2010/main" val="1528973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Wave 10">
            <a:extLst>
              <a:ext uri="{FF2B5EF4-FFF2-40B4-BE49-F238E27FC236}">
                <a16:creationId xmlns:a16="http://schemas.microsoft.com/office/drawing/2014/main" id="{3295BEDB-7A96-4D09-BE07-E048EC9B13C0}"/>
              </a:ext>
            </a:extLst>
          </p:cNvPr>
          <p:cNvSpPr/>
          <p:nvPr/>
        </p:nvSpPr>
        <p:spPr>
          <a:xfrm flipH="1">
            <a:off x="8082915" y="2676269"/>
            <a:ext cx="3810000" cy="2705100"/>
          </a:xfrm>
          <a:prstGeom prst="wav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u="sng" dirty="0">
                <a:solidFill>
                  <a:schemeClr val="tx1"/>
                </a:solidFill>
                <a:latin typeface="Calibri" panose="020F0502020204030204" pitchFamily="34" charset="0"/>
                <a:ea typeface="Calibri" panose="020F0502020204030204" pitchFamily="34" charset="0"/>
                <a:cs typeface="Times New Roman" panose="02020603050405020304" pitchFamily="18" charset="0"/>
              </a:rPr>
              <a:t>Computing</a:t>
            </a:r>
          </a:p>
          <a:p>
            <a:pPr algn="ctr"/>
            <a:r>
              <a:rPr lang="en-GB" sz="1400" dirty="0">
                <a:solidFill>
                  <a:schemeClr val="tx1"/>
                </a:solidFill>
                <a:latin typeface="Calibri" panose="020F0502020204030204" pitchFamily="34" charset="0"/>
                <a:ea typeface="Calibri" panose="020F0502020204030204" pitchFamily="34" charset="0"/>
                <a:cs typeface="Times New Roman" panose="02020603050405020304" pitchFamily="18" charset="0"/>
              </a:rPr>
              <a:t>Children will be programming in logo looking at writing their own algorithms based on shapes and looking at debugging these programs. We will then move on to animation – learning about what animation is as well as using several programs to try out animation for themselves.</a:t>
            </a:r>
          </a:p>
          <a:p>
            <a:pPr algn="ctr"/>
            <a:endParaRPr lang="en-GB" sz="1400" dirty="0"/>
          </a:p>
        </p:txBody>
      </p:sp>
      <p:sp>
        <p:nvSpPr>
          <p:cNvPr id="5" name="Scroll: Horizontal 4">
            <a:extLst>
              <a:ext uri="{FF2B5EF4-FFF2-40B4-BE49-F238E27FC236}">
                <a16:creationId xmlns:a16="http://schemas.microsoft.com/office/drawing/2014/main" id="{A8C3F901-D3DA-4B0B-AF7F-3AFB812D5002}"/>
              </a:ext>
            </a:extLst>
          </p:cNvPr>
          <p:cNvSpPr/>
          <p:nvPr/>
        </p:nvSpPr>
        <p:spPr>
          <a:xfrm>
            <a:off x="1823085" y="154305"/>
            <a:ext cx="8260080" cy="89344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ea typeface="Calibri" panose="020F0502020204030204" pitchFamily="34" charset="0"/>
                <a:cs typeface="Times New Roman" panose="02020603050405020304" pitchFamily="18" charset="0"/>
              </a:rPr>
              <a:t>Year 4 Curriculum Newsletter: </a:t>
            </a:r>
            <a:r>
              <a:rPr lang="en-GB">
                <a:latin typeface="Calibri" panose="020F0502020204030204" pitchFamily="34" charset="0"/>
                <a:ea typeface="Calibri" panose="020F0502020204030204" pitchFamily="34" charset="0"/>
                <a:cs typeface="Times New Roman" panose="02020603050405020304" pitchFamily="18" charset="0"/>
              </a:rPr>
              <a:t>Spring 2020</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Scroll: Horizontal 6">
            <a:extLst>
              <a:ext uri="{FF2B5EF4-FFF2-40B4-BE49-F238E27FC236}">
                <a16:creationId xmlns:a16="http://schemas.microsoft.com/office/drawing/2014/main" id="{9A6923C9-7ABF-4AE0-B59A-232E976B4301}"/>
              </a:ext>
            </a:extLst>
          </p:cNvPr>
          <p:cNvSpPr/>
          <p:nvPr/>
        </p:nvSpPr>
        <p:spPr>
          <a:xfrm>
            <a:off x="7591425" y="451283"/>
            <a:ext cx="4335779" cy="2705100"/>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u="sng" dirty="0">
                <a:solidFill>
                  <a:schemeClr val="tx1"/>
                </a:solidFill>
              </a:rPr>
              <a:t>Maths</a:t>
            </a:r>
          </a:p>
          <a:p>
            <a:pPr algn="ctr"/>
            <a:r>
              <a:rPr lang="en-GB" sz="1400" dirty="0">
                <a:solidFill>
                  <a:schemeClr val="tx1"/>
                </a:solidFill>
              </a:rPr>
              <a:t>This term we will be focussing on multiplication and division methods. We will be continuing to practise our times tables at school as these are essential for using formal methods in multiplication and division. After this we will move on to fractions and decimals for the remainder of </a:t>
            </a:r>
            <a:r>
              <a:rPr lang="en-GB" sz="1400">
                <a:solidFill>
                  <a:schemeClr val="tx1"/>
                </a:solidFill>
              </a:rPr>
              <a:t>the term.</a:t>
            </a:r>
            <a:endParaRPr lang="en-GB" sz="1400" dirty="0">
              <a:solidFill>
                <a:schemeClr val="tx1"/>
              </a:solidFill>
            </a:endParaRPr>
          </a:p>
        </p:txBody>
      </p:sp>
      <p:sp>
        <p:nvSpPr>
          <p:cNvPr id="4" name="Rectangle 3">
            <a:extLst>
              <a:ext uri="{FF2B5EF4-FFF2-40B4-BE49-F238E27FC236}">
                <a16:creationId xmlns:a16="http://schemas.microsoft.com/office/drawing/2014/main" id="{AB2D0AF8-DB89-4566-B48F-A44F7BB7ED56}"/>
              </a:ext>
            </a:extLst>
          </p:cNvPr>
          <p:cNvSpPr/>
          <p:nvPr/>
        </p:nvSpPr>
        <p:spPr>
          <a:xfrm>
            <a:off x="4886325" y="1997674"/>
            <a:ext cx="6096000" cy="375552"/>
          </a:xfrm>
          <a:prstGeom prst="rect">
            <a:avLst/>
          </a:prstGeom>
        </p:spPr>
        <p:txBody>
          <a:bodyPr>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p>
        </p:txBody>
      </p:sp>
      <p:sp>
        <p:nvSpPr>
          <p:cNvPr id="6" name="Wave 5">
            <a:extLst>
              <a:ext uri="{FF2B5EF4-FFF2-40B4-BE49-F238E27FC236}">
                <a16:creationId xmlns:a16="http://schemas.microsoft.com/office/drawing/2014/main" id="{CCC76433-C6EA-4E35-9187-E1CB75A777A5}"/>
              </a:ext>
            </a:extLst>
          </p:cNvPr>
          <p:cNvSpPr/>
          <p:nvPr/>
        </p:nvSpPr>
        <p:spPr>
          <a:xfrm>
            <a:off x="3781425" y="910388"/>
            <a:ext cx="3810000" cy="2550124"/>
          </a:xfrm>
          <a:prstGeom prst="wav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Calibri" panose="020F0502020204030204" pitchFamily="34" charset="0"/>
                <a:ea typeface="Calibri" panose="020F0502020204030204" pitchFamily="34" charset="0"/>
                <a:cs typeface="Times New Roman" panose="02020603050405020304" pitchFamily="18" charset="0"/>
              </a:rPr>
              <a:t>Welcome back from the Christmas holidays. We are looking forward to an exciting term.  We have lots to look forward  to this term including a visit from Sir </a:t>
            </a:r>
            <a:r>
              <a:rPr lang="en-GB" sz="14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Teachalot</a:t>
            </a:r>
            <a:r>
              <a:rPr lang="en-GB" sz="1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and Opera Brava.</a:t>
            </a:r>
          </a:p>
          <a:p>
            <a:pPr algn="ctr"/>
            <a:endParaRPr lang="en-GB" sz="1400" dirty="0"/>
          </a:p>
        </p:txBody>
      </p:sp>
      <p:sp>
        <p:nvSpPr>
          <p:cNvPr id="8" name="Scroll: Vertical 7">
            <a:extLst>
              <a:ext uri="{FF2B5EF4-FFF2-40B4-BE49-F238E27FC236}">
                <a16:creationId xmlns:a16="http://schemas.microsoft.com/office/drawing/2014/main" id="{0A31B9E0-BD98-488E-943F-CA171959693C}"/>
              </a:ext>
            </a:extLst>
          </p:cNvPr>
          <p:cNvSpPr/>
          <p:nvPr/>
        </p:nvSpPr>
        <p:spPr>
          <a:xfrm>
            <a:off x="0" y="1047750"/>
            <a:ext cx="3952568" cy="2847975"/>
          </a:xfrm>
          <a:prstGeom prst="vertic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u="sng" dirty="0">
                <a:solidFill>
                  <a:schemeClr val="tx1"/>
                </a:solidFill>
              </a:rPr>
              <a:t>English</a:t>
            </a:r>
          </a:p>
          <a:p>
            <a:pPr algn="ctr"/>
            <a:r>
              <a:rPr lang="en-GB" sz="1400" dirty="0">
                <a:solidFill>
                  <a:schemeClr val="tx1"/>
                </a:solidFill>
              </a:rPr>
              <a:t>This term our Power of Reading book is Beowulf by Michael </a:t>
            </a:r>
            <a:r>
              <a:rPr lang="en-GB" sz="1400" dirty="0" err="1">
                <a:solidFill>
                  <a:schemeClr val="tx1"/>
                </a:solidFill>
              </a:rPr>
              <a:t>Murpurgo</a:t>
            </a:r>
            <a:r>
              <a:rPr lang="en-GB" sz="1400" dirty="0">
                <a:solidFill>
                  <a:schemeClr val="tx1"/>
                </a:solidFill>
              </a:rPr>
              <a:t> with our writing based around this legend. We will include a range of genres in our writing including newspapers, poetry and our own legend. We will continue our regular grammar sessions and look at topics including clauses and fronted adverbials, as well as the use of the comma in our writing.</a:t>
            </a:r>
          </a:p>
        </p:txBody>
      </p:sp>
      <p:sp>
        <p:nvSpPr>
          <p:cNvPr id="9" name="Wave 8">
            <a:extLst>
              <a:ext uri="{FF2B5EF4-FFF2-40B4-BE49-F238E27FC236}">
                <a16:creationId xmlns:a16="http://schemas.microsoft.com/office/drawing/2014/main" id="{EF825289-230E-41F4-8781-1EC2FBA0FDD9}"/>
              </a:ext>
            </a:extLst>
          </p:cNvPr>
          <p:cNvSpPr/>
          <p:nvPr/>
        </p:nvSpPr>
        <p:spPr>
          <a:xfrm flipH="1">
            <a:off x="191729" y="3613355"/>
            <a:ext cx="4100052" cy="3100247"/>
          </a:xfrm>
          <a:prstGeom prst="wav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u="sng" dirty="0">
                <a:solidFill>
                  <a:schemeClr val="tx1"/>
                </a:solidFill>
                <a:latin typeface="Calibri" panose="020F0502020204030204" pitchFamily="34" charset="0"/>
                <a:ea typeface="Calibri" panose="020F0502020204030204" pitchFamily="34" charset="0"/>
                <a:cs typeface="Times New Roman" panose="02020603050405020304" pitchFamily="18" charset="0"/>
              </a:rPr>
              <a:t>Science</a:t>
            </a:r>
          </a:p>
          <a:p>
            <a:pPr algn="ctr"/>
            <a:r>
              <a:rPr lang="en-GB" sz="1400" dirty="0">
                <a:solidFill>
                  <a:schemeClr val="tx1"/>
                </a:solidFill>
                <a:latin typeface="Calibri" panose="020F0502020204030204" pitchFamily="34" charset="0"/>
                <a:ea typeface="Calibri" panose="020F0502020204030204" pitchFamily="34" charset="0"/>
                <a:cs typeface="Times New Roman" panose="02020603050405020304" pitchFamily="18" charset="0"/>
              </a:rPr>
              <a:t>Our topics this term include  Animals – looking particularly at digestion, teeth and food chains. This will include lots of information as well as some experiments. Next half term we will cover sound, which includes how vibrations cause sound and how sound can change in pitch and volume. This will be taught through a range of hands on practical activities. </a:t>
            </a:r>
          </a:p>
          <a:p>
            <a:pPr algn="ctr"/>
            <a:endParaRPr lang="en-GB" sz="1400" dirty="0"/>
          </a:p>
        </p:txBody>
      </p:sp>
      <p:sp>
        <p:nvSpPr>
          <p:cNvPr id="10" name="Scroll: Vertical 9">
            <a:extLst>
              <a:ext uri="{FF2B5EF4-FFF2-40B4-BE49-F238E27FC236}">
                <a16:creationId xmlns:a16="http://schemas.microsoft.com/office/drawing/2014/main" id="{CF687879-B1EE-43EF-AB9F-0321346AD4E7}"/>
              </a:ext>
            </a:extLst>
          </p:cNvPr>
          <p:cNvSpPr/>
          <p:nvPr/>
        </p:nvSpPr>
        <p:spPr>
          <a:xfrm>
            <a:off x="4062412" y="3043176"/>
            <a:ext cx="3781425" cy="1617829"/>
          </a:xfrm>
          <a:prstGeom prst="vertic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u="sng" dirty="0">
                <a:solidFill>
                  <a:schemeClr val="tx1"/>
                </a:solidFill>
              </a:rPr>
              <a:t>RE</a:t>
            </a:r>
          </a:p>
          <a:p>
            <a:pPr algn="ctr"/>
            <a:r>
              <a:rPr lang="en-GB" sz="1400" dirty="0">
                <a:solidFill>
                  <a:schemeClr val="tx1"/>
                </a:solidFill>
              </a:rPr>
              <a:t>We will be looking how we belong to a religion and look at key features of this in relation to the Sikh religion. We will then look at the importance of food in religion both in the Christian faith and Sikhism.</a:t>
            </a:r>
          </a:p>
        </p:txBody>
      </p:sp>
      <p:sp>
        <p:nvSpPr>
          <p:cNvPr id="14" name="Scroll: Horizontal 13">
            <a:extLst>
              <a:ext uri="{FF2B5EF4-FFF2-40B4-BE49-F238E27FC236}">
                <a16:creationId xmlns:a16="http://schemas.microsoft.com/office/drawing/2014/main" id="{B0B01F34-F0F0-4175-B893-7A0E2DD7E794}"/>
              </a:ext>
            </a:extLst>
          </p:cNvPr>
          <p:cNvSpPr/>
          <p:nvPr/>
        </p:nvSpPr>
        <p:spPr>
          <a:xfrm>
            <a:off x="4121151" y="4927124"/>
            <a:ext cx="4987924" cy="1906818"/>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u="sng" dirty="0">
                <a:solidFill>
                  <a:schemeClr val="tx1"/>
                </a:solidFill>
              </a:rPr>
              <a:t>History</a:t>
            </a:r>
          </a:p>
          <a:p>
            <a:pPr algn="ctr"/>
            <a:r>
              <a:rPr lang="en-GB" sz="1400" dirty="0">
                <a:solidFill>
                  <a:schemeClr val="tx1"/>
                </a:solidFill>
              </a:rPr>
              <a:t>This term we will be focussing on the Anglo-Saxons (which also links to our English). We will look at the  </a:t>
            </a:r>
            <a:r>
              <a:rPr lang="en-GB" sz="1400" dirty="0" err="1">
                <a:solidFill>
                  <a:schemeClr val="tx1"/>
                </a:solidFill>
              </a:rPr>
              <a:t>Anglo-saxon</a:t>
            </a:r>
            <a:r>
              <a:rPr lang="en-GB" sz="1400" dirty="0">
                <a:solidFill>
                  <a:schemeClr val="tx1"/>
                </a:solidFill>
              </a:rPr>
              <a:t> timeline and where this sits in history, their influence on the English language, what life was like and who  they worshipped. </a:t>
            </a:r>
          </a:p>
        </p:txBody>
      </p:sp>
      <p:sp>
        <p:nvSpPr>
          <p:cNvPr id="15" name="Wave 14">
            <a:extLst>
              <a:ext uri="{FF2B5EF4-FFF2-40B4-BE49-F238E27FC236}">
                <a16:creationId xmlns:a16="http://schemas.microsoft.com/office/drawing/2014/main" id="{5D592326-F875-4B51-8C5B-EA51DE9ACABC}"/>
              </a:ext>
            </a:extLst>
          </p:cNvPr>
          <p:cNvSpPr/>
          <p:nvPr/>
        </p:nvSpPr>
        <p:spPr>
          <a:xfrm>
            <a:off x="8849033" y="4661006"/>
            <a:ext cx="3193426" cy="2093014"/>
          </a:xfrm>
          <a:prstGeom prst="wav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In PE we will be studying netball, gymnastics and team sports. </a:t>
            </a:r>
          </a:p>
          <a:p>
            <a:pPr algn="ctr"/>
            <a:r>
              <a:rPr lang="en-GB" sz="1400" dirty="0">
                <a:solidFill>
                  <a:schemeClr val="tx1"/>
                </a:solidFill>
              </a:rPr>
              <a:t>We will be covering DT  this term making planters, please start sending in  4 and 6 pint plastic bottles with lids (well washed                                        out!)     Thank you</a:t>
            </a:r>
            <a:endParaRPr lang="en-GB" sz="1400" dirty="0">
              <a:solidFill>
                <a:schemeClr val="tx1"/>
              </a:solidFill>
              <a:cs typeface="Calibri"/>
            </a:endParaRPr>
          </a:p>
        </p:txBody>
      </p:sp>
    </p:spTree>
    <p:extLst>
      <p:ext uri="{BB962C8B-B14F-4D97-AF65-F5344CB8AC3E}">
        <p14:creationId xmlns:p14="http://schemas.microsoft.com/office/powerpoint/2010/main" val="3172694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415</Words>
  <Application>Microsoft Office PowerPoint</Application>
  <PresentationFormat>Widescreen</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astenning</dc:creator>
  <cp:lastModifiedBy>Sandra Saker</cp:lastModifiedBy>
  <cp:revision>14</cp:revision>
  <dcterms:created xsi:type="dcterms:W3CDTF">2019-09-12T20:09:45Z</dcterms:created>
  <dcterms:modified xsi:type="dcterms:W3CDTF">2020-01-09T14:49:29Z</dcterms:modified>
</cp:coreProperties>
</file>