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78" r:id="rId7"/>
    <p:sldId id="279" r:id="rId8"/>
    <p:sldId id="261" r:id="rId9"/>
    <p:sldId id="262" r:id="rId10"/>
    <p:sldId id="265" r:id="rId11"/>
    <p:sldId id="266" r:id="rId12"/>
    <p:sldId id="267" r:id="rId13"/>
    <p:sldId id="268" r:id="rId14"/>
    <p:sldId id="269" r:id="rId15"/>
    <p:sldId id="276" r:id="rId16"/>
    <p:sldId id="274" r:id="rId17"/>
    <p:sldId id="270" r:id="rId18"/>
    <p:sldId id="271" r:id="rId19"/>
    <p:sldId id="275" r:id="rId20"/>
    <p:sldId id="277" r:id="rId21"/>
    <p:sldId id="272" r:id="rId22"/>
    <p:sldId id="27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165" autoAdjust="0"/>
  </p:normalViewPr>
  <p:slideViewPr>
    <p:cSldViewPr>
      <p:cViewPr varScale="1">
        <p:scale>
          <a:sx n="81" d="100"/>
          <a:sy n="81" d="100"/>
        </p:scale>
        <p:origin x="149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03A8168-DBF2-4D0F-BF22-13A8B29DA600}"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41E428-0D5A-40FB-8F43-B887377150D9}" type="slidenum">
              <a:rPr lang="en-GB" smtClean="0"/>
              <a:t>‹#›</a:t>
            </a:fld>
            <a:endParaRPr lang="en-GB"/>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3A8168-DBF2-4D0F-BF22-13A8B29DA600}"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41E428-0D5A-40FB-8F43-B887377150D9}"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3A8168-DBF2-4D0F-BF22-13A8B29DA600}"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41E428-0D5A-40FB-8F43-B887377150D9}"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03A8168-DBF2-4D0F-BF22-13A8B29DA600}"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41E428-0D5A-40FB-8F43-B887377150D9}"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3A8168-DBF2-4D0F-BF22-13A8B29DA600}"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41E428-0D5A-40FB-8F43-B887377150D9}"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03A8168-DBF2-4D0F-BF22-13A8B29DA600}" type="datetimeFigureOut">
              <a:rPr lang="en-GB" smtClean="0"/>
              <a:t>06/01/2022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41E428-0D5A-40FB-8F43-B887377150D9}"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03A8168-DBF2-4D0F-BF22-13A8B29DA600}" type="datetimeFigureOut">
              <a:rPr lang="en-GB" smtClean="0"/>
              <a:t>06/01/2022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41E428-0D5A-40FB-8F43-B887377150D9}" type="slidenum">
              <a:rPr lang="en-GB" smtClean="0"/>
              <a:t>‹#›</a:t>
            </a:fld>
            <a:endParaRPr lang="en-GB"/>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03A8168-DBF2-4D0F-BF22-13A8B29DA600}" type="datetimeFigureOut">
              <a:rPr lang="en-GB" smtClean="0"/>
              <a:t>06/01/2022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41E428-0D5A-40FB-8F43-B887377150D9}"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3A8168-DBF2-4D0F-BF22-13A8B29DA600}" type="datetimeFigureOut">
              <a:rPr lang="en-GB" smtClean="0"/>
              <a:t>06/01/2022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41E428-0D5A-40FB-8F43-B887377150D9}"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3A8168-DBF2-4D0F-BF22-13A8B29DA600}" type="datetimeFigureOut">
              <a:rPr lang="en-GB" smtClean="0"/>
              <a:t>06/01/2022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41E428-0D5A-40FB-8F43-B887377150D9}"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3A8168-DBF2-4D0F-BF22-13A8B29DA600}" type="datetimeFigureOut">
              <a:rPr lang="en-GB" smtClean="0"/>
              <a:t>06/01/2022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41E428-0D5A-40FB-8F43-B887377150D9}" type="slidenum">
              <a:rPr lang="en-GB" smtClean="0"/>
              <a:t>‹#›</a:t>
            </a:fld>
            <a:endParaRPr lang="en-GB"/>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A03A8168-DBF2-4D0F-BF22-13A8B29DA600}" type="datetimeFigureOut">
              <a:rPr lang="en-GB" smtClean="0"/>
              <a:t>06/01/2022</a:t>
            </a:fld>
            <a:endParaRPr lang="en-GB"/>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6A41E428-0D5A-40FB-8F43-B887377150D9}"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7581" y="1268761"/>
            <a:ext cx="7175351" cy="3528392"/>
          </a:xfrm>
        </p:spPr>
        <p:txBody>
          <a:bodyPr/>
          <a:lstStyle/>
          <a:p>
            <a:pPr marL="182880" indent="0" algn="ctr">
              <a:buNone/>
            </a:pPr>
            <a:r>
              <a:rPr lang="en-GB" dirty="0">
                <a:effectLst/>
              </a:rPr>
              <a:t>Welcome to the Key Stage 2 SATs </a:t>
            </a:r>
            <a:r>
              <a:rPr lang="en-GB" dirty="0" smtClean="0">
                <a:effectLst/>
              </a:rPr>
              <a:t>Presentation</a:t>
            </a:r>
            <a:br>
              <a:rPr lang="en-GB" dirty="0" smtClean="0">
                <a:effectLst/>
              </a:rPr>
            </a:br>
            <a:endParaRPr lang="en-GB" dirty="0">
              <a:solidFill>
                <a:srgbClr val="FF0000"/>
              </a:solidFill>
              <a:effectLst/>
            </a:endParaRPr>
          </a:p>
        </p:txBody>
      </p:sp>
    </p:spTree>
    <p:extLst>
      <p:ext uri="{BB962C8B-B14F-4D97-AF65-F5344CB8AC3E}">
        <p14:creationId xmlns:p14="http://schemas.microsoft.com/office/powerpoint/2010/main" val="2924476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764704"/>
            <a:ext cx="6840760" cy="3170099"/>
          </a:xfrm>
          <a:prstGeom prst="rect">
            <a:avLst/>
          </a:prstGeom>
        </p:spPr>
        <p:txBody>
          <a:bodyPr wrap="square">
            <a:spAutoFit/>
          </a:bodyPr>
          <a:lstStyle/>
          <a:p>
            <a:pPr algn="ctr"/>
            <a:r>
              <a:rPr lang="en-GB" sz="2800" dirty="0" smtClean="0"/>
              <a:t>Writing</a:t>
            </a:r>
          </a:p>
          <a:p>
            <a:endParaRPr lang="en-GB" sz="2800" dirty="0" smtClean="0"/>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There is no writing test.</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Children will be continually assessed  throughout the year through a variety of genres.</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There is an increased emphasis on spelling</a:t>
            </a:r>
            <a:endParaRPr lang="en-GB" sz="2400" dirty="0">
              <a:latin typeface="Arial" panose="020B0604020202020204" pitchFamily="34" charset="0"/>
              <a:cs typeface="Arial" panose="020B0604020202020204" pitchFamily="34" charset="0"/>
            </a:endParaRPr>
          </a:p>
        </p:txBody>
      </p:sp>
      <p:sp>
        <p:nvSpPr>
          <p:cNvPr id="4" name="TextBox 3"/>
          <p:cNvSpPr txBox="1"/>
          <p:nvPr/>
        </p:nvSpPr>
        <p:spPr>
          <a:xfrm>
            <a:off x="925702" y="4052980"/>
            <a:ext cx="6336704" cy="1569660"/>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Joined cursive handwriting is critical in order to achieve age related expectations</a:t>
            </a:r>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r>
              <a:rPr lang="en-GB" sz="2400" dirty="0" smtClean="0"/>
              <a:t>In writing greater depth is exceptional</a:t>
            </a:r>
            <a:endParaRPr lang="en-GB" sz="2400" dirty="0"/>
          </a:p>
        </p:txBody>
      </p:sp>
    </p:spTree>
    <p:extLst>
      <p:ext uri="{BB962C8B-B14F-4D97-AF65-F5344CB8AC3E}">
        <p14:creationId xmlns:p14="http://schemas.microsoft.com/office/powerpoint/2010/main" val="15785042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664" y="992165"/>
            <a:ext cx="5976663" cy="2800767"/>
          </a:xfrm>
          <a:prstGeom prst="rect">
            <a:avLst/>
          </a:prstGeom>
        </p:spPr>
        <p:txBody>
          <a:bodyPr wrap="square">
            <a:spAutoFit/>
          </a:bodyPr>
          <a:lstStyle/>
          <a:p>
            <a:pPr algn="ctr"/>
            <a:r>
              <a:rPr lang="en-GB" sz="2800" dirty="0" smtClean="0">
                <a:latin typeface="Arial" panose="020B0604020202020204" pitchFamily="34" charset="0"/>
                <a:cs typeface="Arial" panose="020B0604020202020204" pitchFamily="34" charset="0"/>
              </a:rPr>
              <a:t>The Maths Tests</a:t>
            </a:r>
          </a:p>
          <a:p>
            <a:endParaRPr lang="en-GB" sz="28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There are 3 maths tests:</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Paper 1– Arithmetic: 30 minutes</a:t>
            </a:r>
          </a:p>
          <a:p>
            <a:pPr marL="800100" lvl="1"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Paper 2 – Reasoning: 40 minutes</a:t>
            </a:r>
          </a:p>
          <a:p>
            <a:pPr marL="800100" lvl="1"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Paper 3 – Reasoning: 40 minutes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90494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5282" t="32305" r="26710" b="22565"/>
          <a:stretch/>
        </p:blipFill>
        <p:spPr bwMode="auto">
          <a:xfrm>
            <a:off x="1403648" y="1052736"/>
            <a:ext cx="6246422" cy="33013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81393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6286" t="27435" r="28535" b="21590"/>
          <a:stretch/>
        </p:blipFill>
        <p:spPr bwMode="auto">
          <a:xfrm>
            <a:off x="1043608" y="878755"/>
            <a:ext cx="7126959" cy="45209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17520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7655" t="36526" r="29083" b="25487"/>
          <a:stretch/>
        </p:blipFill>
        <p:spPr bwMode="auto">
          <a:xfrm>
            <a:off x="971600" y="1556792"/>
            <a:ext cx="6795804" cy="33548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640285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1340768"/>
            <a:ext cx="5976664" cy="4216539"/>
          </a:xfrm>
          <a:prstGeom prst="rect">
            <a:avLst/>
          </a:prstGeom>
          <a:noFill/>
        </p:spPr>
        <p:txBody>
          <a:bodyPr wrap="square" rtlCol="0">
            <a:spAutoFit/>
          </a:bodyPr>
          <a:lstStyle/>
          <a:p>
            <a:pPr algn="ctr"/>
            <a:r>
              <a:rPr lang="en-GB" sz="2800" dirty="0" smtClean="0">
                <a:latin typeface="Arial" panose="020B0604020202020204" pitchFamily="34" charset="0"/>
                <a:cs typeface="Arial" panose="020B0604020202020204" pitchFamily="34" charset="0"/>
              </a:rPr>
              <a:t>Access Arrangements</a:t>
            </a:r>
          </a:p>
          <a:p>
            <a:pPr algn="ctr"/>
            <a:endParaRPr lang="en-GB" sz="2400" dirty="0" smtClean="0">
              <a:latin typeface="Arial" panose="020B0604020202020204" pitchFamily="34" charset="0"/>
              <a:cs typeface="Arial" panose="020B0604020202020204" pitchFamily="34" charset="0"/>
            </a:endParaRPr>
          </a:p>
          <a:p>
            <a:pPr marL="285750" indent="-285750" algn="ctr">
              <a:buFont typeface="Arial" panose="020B0604020202020204" pitchFamily="34" charset="0"/>
              <a:buChar char="•"/>
            </a:pPr>
            <a:r>
              <a:rPr lang="en-GB" sz="2400" dirty="0" smtClean="0">
                <a:latin typeface="Arial" panose="020B0604020202020204" pitchFamily="34" charset="0"/>
                <a:cs typeface="Arial" panose="020B0604020202020204" pitchFamily="34" charset="0"/>
              </a:rPr>
              <a:t>Tests will take place in classrooms and intervention rooms.</a:t>
            </a:r>
          </a:p>
          <a:p>
            <a:pPr marL="285750" indent="-285750" algn="ctr">
              <a:buFont typeface="Arial" panose="020B0604020202020204" pitchFamily="34" charset="0"/>
              <a:buChar char="•"/>
            </a:pPr>
            <a:r>
              <a:rPr lang="en-GB" sz="2400" dirty="0" smtClean="0">
                <a:latin typeface="Arial" panose="020B0604020202020204" pitchFamily="34" charset="0"/>
                <a:cs typeface="Arial" panose="020B0604020202020204" pitchFamily="34" charset="0"/>
              </a:rPr>
              <a:t>Children will be assessed by the </a:t>
            </a:r>
            <a:r>
              <a:rPr lang="en-GB" sz="2400" dirty="0" err="1" smtClean="0">
                <a:latin typeface="Arial" panose="020B0604020202020204" pitchFamily="34" charset="0"/>
                <a:cs typeface="Arial" panose="020B0604020202020204" pitchFamily="34" charset="0"/>
              </a:rPr>
              <a:t>SENDCo</a:t>
            </a:r>
            <a:r>
              <a:rPr lang="en-GB" sz="2400" dirty="0" smtClean="0">
                <a:latin typeface="Arial" panose="020B0604020202020204" pitchFamily="34" charset="0"/>
                <a:cs typeface="Arial" panose="020B0604020202020204" pitchFamily="34" charset="0"/>
              </a:rPr>
              <a:t>/AHTs in March to see if they qualify for extra time or a reader.</a:t>
            </a:r>
          </a:p>
          <a:p>
            <a:pPr marL="285750" indent="-285750" algn="ctr">
              <a:buFont typeface="Arial" panose="020B0604020202020204" pitchFamily="34" charset="0"/>
              <a:buChar char="•"/>
            </a:pPr>
            <a:r>
              <a:rPr lang="en-GB" sz="2400" dirty="0" smtClean="0">
                <a:latin typeface="Arial" panose="020B0604020202020204" pitchFamily="34" charset="0"/>
                <a:cs typeface="Arial" panose="020B0604020202020204" pitchFamily="34" charset="0"/>
              </a:rPr>
              <a:t>Children can have a prompter, scribe and take rest breaks if necessary.</a:t>
            </a:r>
          </a:p>
          <a:p>
            <a:pPr marL="285750" indent="-285750" algn="ctr">
              <a:buFont typeface="Arial" panose="020B0604020202020204" pitchFamily="34" charset="0"/>
              <a:buChar char="•"/>
            </a:pPr>
            <a:r>
              <a:rPr lang="en-GB" sz="2400" dirty="0" smtClean="0">
                <a:latin typeface="Arial" panose="020B0604020202020204" pitchFamily="34" charset="0"/>
                <a:cs typeface="Arial" panose="020B0604020202020204" pitchFamily="34" charset="0"/>
              </a:rPr>
              <a:t>Tests can be photocopied onto cream paper for children who are dyslexic.</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48682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052736"/>
            <a:ext cx="6948264" cy="3477875"/>
          </a:xfrm>
          <a:prstGeom prst="rect">
            <a:avLst/>
          </a:prstGeom>
          <a:noFill/>
        </p:spPr>
        <p:txBody>
          <a:bodyPr wrap="square" rtlCol="0">
            <a:spAutoFit/>
          </a:bodyPr>
          <a:lstStyle/>
          <a:p>
            <a:pPr algn="ctr"/>
            <a:r>
              <a:rPr lang="en-GB" sz="2800" dirty="0" smtClean="0">
                <a:latin typeface="Arial" panose="020B0604020202020204" pitchFamily="34" charset="0"/>
                <a:cs typeface="Arial" panose="020B0604020202020204" pitchFamily="34" charset="0"/>
              </a:rPr>
              <a:t>SATs Equipment</a:t>
            </a:r>
          </a:p>
          <a:p>
            <a:endParaRPr lang="en-GB"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Sharp pencils</a:t>
            </a: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Handwriting pens</a:t>
            </a: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All other equipment will be provided by the school</a:t>
            </a: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Please practise with a protractor at home – you can borrow from the school.</a:t>
            </a:r>
          </a:p>
          <a:p>
            <a:pPr marL="285750" indent="-285750">
              <a:buFont typeface="Arial" panose="020B0604020202020204" pitchFamily="34" charset="0"/>
              <a:buChar char="•"/>
            </a:pPr>
            <a:r>
              <a:rPr lang="en-GB" sz="2400" dirty="0" smtClean="0">
                <a:latin typeface="Arial" panose="020B0604020202020204" pitchFamily="34" charset="0"/>
                <a:cs typeface="Arial" panose="020B0604020202020204" pitchFamily="34" charset="0"/>
              </a:rPr>
              <a:t>No calculators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24935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612845"/>
            <a:ext cx="7848872" cy="5386090"/>
          </a:xfrm>
          <a:prstGeom prst="rect">
            <a:avLst/>
          </a:prstGeom>
        </p:spPr>
        <p:txBody>
          <a:bodyPr wrap="square">
            <a:spAutoFit/>
          </a:bodyPr>
          <a:lstStyle/>
          <a:p>
            <a:pPr algn="ctr"/>
            <a:r>
              <a:rPr lang="en-GB" sz="2800" dirty="0" smtClean="0">
                <a:latin typeface="Arial" panose="020B0604020202020204" pitchFamily="34" charset="0"/>
                <a:cs typeface="Arial" panose="020B0604020202020204" pitchFamily="34" charset="0"/>
              </a:rPr>
              <a:t>How are we supporting your children?</a:t>
            </a:r>
          </a:p>
          <a:p>
            <a:pPr algn="ctr"/>
            <a:endParaRPr lang="en-GB" sz="28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Covering the National Curriculum</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Booster groups</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Reading comprehension</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Regular opportunities to write across a range of</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genres</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There will be opportunities to work through past SATs papers to familiarise children with the format of the paper and help them interpret questions. Trying our very best to not put the children under any unnecessary pressure; all we want them to do is try their best</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 broad and balanced curriculum</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18706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5957" y="764704"/>
            <a:ext cx="7848872" cy="5755422"/>
          </a:xfrm>
          <a:prstGeom prst="rect">
            <a:avLst/>
          </a:prstGeom>
        </p:spPr>
        <p:txBody>
          <a:bodyPr wrap="square">
            <a:spAutoFit/>
          </a:bodyPr>
          <a:lstStyle/>
          <a:p>
            <a:pPr algn="ctr"/>
            <a:r>
              <a:rPr lang="en-GB" sz="2800" dirty="0" smtClean="0">
                <a:latin typeface="Arial" panose="020B0604020202020204" pitchFamily="34" charset="0"/>
                <a:cs typeface="Arial" panose="020B0604020202020204" pitchFamily="34" charset="0"/>
              </a:rPr>
              <a:t>How can you support your child?</a:t>
            </a:r>
          </a:p>
          <a:p>
            <a:pPr algn="ctr"/>
            <a:endParaRPr lang="en-GB" sz="28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Try to ensure no medical appointments take place during that week</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Bedtime slightly earlier than normal during test week</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Continue to support with homework, including reading, spelling and maths.</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Try your very best to not put the children under any unnecessary </a:t>
            </a:r>
            <a:r>
              <a:rPr lang="en-GB" sz="2400" dirty="0" smtClean="0">
                <a:latin typeface="Arial" panose="020B0604020202020204" pitchFamily="34" charset="0"/>
                <a:cs typeface="Arial" panose="020B0604020202020204" pitchFamily="34" charset="0"/>
              </a:rPr>
              <a:t>pressure and let us know if your child is becoming anxious about the tests.</a:t>
            </a: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 decent breakfast</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Bring an energy giving snack to school and water bottle</a:t>
            </a:r>
          </a:p>
          <a:p>
            <a:pPr marL="342900" indent="-342900">
              <a:buFont typeface="Arial" panose="020B0604020202020204" pitchFamily="34" charset="0"/>
              <a:buChar char="•"/>
            </a:pPr>
            <a:r>
              <a:rPr lang="en-GB" sz="2400" u="sng" dirty="0" smtClean="0">
                <a:latin typeface="Arial" panose="020B0604020202020204" pitchFamily="34" charset="0"/>
                <a:cs typeface="Arial" panose="020B0604020202020204" pitchFamily="34" charset="0"/>
              </a:rPr>
              <a:t>PLEASE DO NOT PRACTISE USING TEST PAPERS FROM THE LAST THREE YEARS</a:t>
            </a:r>
            <a:endParaRPr lang="en-GB" sz="24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67620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476672"/>
            <a:ext cx="7200800" cy="3785652"/>
          </a:xfrm>
          <a:prstGeom prst="rect">
            <a:avLst/>
          </a:prstGeom>
        </p:spPr>
        <p:txBody>
          <a:bodyPr wrap="square">
            <a:spAutoFit/>
          </a:bodyPr>
          <a:lstStyle/>
          <a:p>
            <a:pPr algn="ctr"/>
            <a:r>
              <a:rPr lang="en-GB" sz="2400" dirty="0" smtClean="0">
                <a:latin typeface="Arial" panose="020B0604020202020204" pitchFamily="34" charset="0"/>
                <a:cs typeface="Arial" panose="020B0604020202020204" pitchFamily="34" charset="0"/>
              </a:rPr>
              <a:t>SATS Revision Books</a:t>
            </a:r>
          </a:p>
          <a:p>
            <a:pPr algn="ctr"/>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There will be 4 books to buy at a cost of £8.00 in total-(details on parent pay):</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Maths arithmetic practice</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Maths Study book</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Spelling, Punctuation and Grammar practice</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Spelling, Punctuation and </a:t>
            </a:r>
            <a:r>
              <a:rPr lang="en-GB" sz="2400" dirty="0" smtClean="0">
                <a:latin typeface="Arial" panose="020B0604020202020204" pitchFamily="34" charset="0"/>
                <a:cs typeface="Arial" panose="020B0604020202020204" pitchFamily="34" charset="0"/>
              </a:rPr>
              <a:t>Grammar Study book</a:t>
            </a:r>
          </a:p>
          <a:p>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9008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16632"/>
            <a:ext cx="8064896" cy="5447645"/>
          </a:xfrm>
          <a:prstGeom prst="rect">
            <a:avLst/>
          </a:prstGeom>
          <a:noFill/>
        </p:spPr>
        <p:txBody>
          <a:bodyPr wrap="square" rtlCol="0">
            <a:spAutoFit/>
          </a:bodyPr>
          <a:lstStyle/>
          <a:p>
            <a:pPr algn="ctr"/>
            <a:r>
              <a:rPr lang="en-GB" sz="2800" dirty="0" smtClean="0"/>
              <a:t>The Big Picture</a:t>
            </a:r>
          </a:p>
          <a:p>
            <a:pPr marL="285750" indent="-285750">
              <a:buFont typeface="Arial" panose="020B0604020202020204" pitchFamily="34" charset="0"/>
              <a:buChar char="•"/>
            </a:pPr>
            <a:r>
              <a:rPr lang="en-GB" sz="2000" dirty="0" smtClean="0">
                <a:latin typeface="Arial" panose="020B0604020202020204" pitchFamily="34" charset="0"/>
                <a:cs typeface="Arial" panose="020B0604020202020204" pitchFamily="34" charset="0"/>
              </a:rPr>
              <a:t>Children are formally assessed against national expectations at the following stages</a:t>
            </a:r>
            <a:r>
              <a:rPr lang="en-GB" sz="2000" dirty="0">
                <a:latin typeface="Arial" panose="020B0604020202020204" pitchFamily="34" charset="0"/>
                <a:cs typeface="Arial" panose="020B0604020202020204" pitchFamily="34" charset="0"/>
              </a:rPr>
              <a:t>:</a:t>
            </a:r>
            <a:endParaRPr lang="en-GB" sz="20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20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     Year R baseline</a:t>
            </a:r>
          </a:p>
          <a:p>
            <a:pPr lvl="1"/>
            <a:r>
              <a:rPr lang="en-GB" sz="2000" dirty="0" smtClean="0">
                <a:latin typeface="Arial" panose="020B0604020202020204" pitchFamily="34" charset="0"/>
                <a:cs typeface="Arial" panose="020B0604020202020204" pitchFamily="34" charset="0"/>
              </a:rPr>
              <a:t>Year 1- phonics</a:t>
            </a:r>
          </a:p>
          <a:p>
            <a:pPr lvl="1"/>
            <a:r>
              <a:rPr lang="en-GB" sz="2000" dirty="0" smtClean="0">
                <a:latin typeface="Arial" panose="020B0604020202020204" pitchFamily="34" charset="0"/>
                <a:cs typeface="Arial" panose="020B0604020202020204" pitchFamily="34" charset="0"/>
              </a:rPr>
              <a:t>End of KS1 – Year 2</a:t>
            </a:r>
          </a:p>
          <a:p>
            <a:pPr lvl="1"/>
            <a:r>
              <a:rPr lang="en-GB" sz="2000" dirty="0" smtClean="0">
                <a:latin typeface="Arial" panose="020B0604020202020204" pitchFamily="34" charset="0"/>
                <a:cs typeface="Arial" panose="020B0604020202020204" pitchFamily="34" charset="0"/>
              </a:rPr>
              <a:t>Multiplication check – Year 4</a:t>
            </a:r>
          </a:p>
          <a:p>
            <a:pPr lvl="1"/>
            <a:r>
              <a:rPr lang="en-GB" sz="2000" dirty="0" smtClean="0">
                <a:latin typeface="Arial" panose="020B0604020202020204" pitchFamily="34" charset="0"/>
                <a:cs typeface="Arial" panose="020B0604020202020204" pitchFamily="34" charset="0"/>
              </a:rPr>
              <a:t>End of KS2 – Year 6</a:t>
            </a:r>
          </a:p>
          <a:p>
            <a:pPr marL="742950" lvl="1" indent="-285750">
              <a:buFont typeface="Arial" panose="020B0604020202020204" pitchFamily="34" charset="0"/>
              <a:buChar char="•"/>
            </a:pPr>
            <a:endParaRPr lang="en-GB" sz="20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smtClean="0">
                <a:latin typeface="Arial" panose="020B0604020202020204" pitchFamily="34" charset="0"/>
                <a:cs typeface="Arial" panose="020B0604020202020204" pitchFamily="34" charset="0"/>
              </a:rPr>
              <a:t>Children are continuously assessed by their teacher, in order to plan effectively for the next steps in their learning</a:t>
            </a:r>
          </a:p>
          <a:p>
            <a:pPr marL="285750" indent="-285750">
              <a:buFont typeface="Arial" panose="020B0604020202020204" pitchFamily="34" charset="0"/>
              <a:buChar char="•"/>
            </a:pPr>
            <a:endParaRPr lang="en-GB" sz="20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smtClean="0">
                <a:latin typeface="Arial" panose="020B0604020202020204" pitchFamily="34" charset="0"/>
                <a:cs typeface="Arial" panose="020B0604020202020204" pitchFamily="34" charset="0"/>
              </a:rPr>
              <a:t>Children in Year 6 will complete tests in May which are externally marked</a:t>
            </a:r>
          </a:p>
          <a:p>
            <a:pPr marL="285750" indent="-285750">
              <a:buFont typeface="Arial" panose="020B0604020202020204" pitchFamily="34" charset="0"/>
              <a:buChar char="•"/>
            </a:pPr>
            <a:endParaRPr lang="en-GB" sz="2000"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smtClean="0">
                <a:latin typeface="Arial" panose="020B0604020202020204" pitchFamily="34" charset="0"/>
                <a:cs typeface="Arial" panose="020B0604020202020204" pitchFamily="34" charset="0"/>
              </a:rPr>
              <a:t>All pupils complete the tests, apart from very rare exceptions</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70787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91680" y="836712"/>
            <a:ext cx="6048672" cy="3785652"/>
          </a:xfrm>
          <a:prstGeom prst="rect">
            <a:avLst/>
          </a:prstGeom>
        </p:spPr>
        <p:txBody>
          <a:bodyPr wrap="square">
            <a:spAutoFit/>
          </a:bodyPr>
          <a:lstStyle/>
          <a:p>
            <a:pPr lvl="0" algn="ctr"/>
            <a:r>
              <a:rPr lang="en-GB" sz="2400" dirty="0">
                <a:solidFill>
                  <a:prstClr val="black"/>
                </a:solidFill>
                <a:latin typeface="Arial" panose="020B0604020202020204" pitchFamily="34" charset="0"/>
                <a:cs typeface="Arial" panose="020B0604020202020204" pitchFamily="34" charset="0"/>
              </a:rPr>
              <a:t>SATS Revision Books</a:t>
            </a:r>
          </a:p>
          <a:p>
            <a:pPr marL="342900" indent="-342900">
              <a:buFont typeface="Arial" panose="020B0604020202020204" pitchFamily="34" charset="0"/>
              <a:buChar char="•"/>
            </a:pPr>
            <a:endParaRPr lang="en-GB"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Your child will be expected to complete 3 pages of the two practice books (arithmetic and GPS) per week.</a:t>
            </a:r>
          </a:p>
          <a:p>
            <a:pPr marL="342900" indent="-342900">
              <a:buFont typeface="Arial" panose="020B0604020202020204" pitchFamily="34" charset="0"/>
              <a:buChar char="•"/>
            </a:pPr>
            <a:endParaRPr lang="en-GB"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smtClean="0">
                <a:latin typeface="Arial" panose="020B0604020202020204" pitchFamily="34" charset="0"/>
                <a:cs typeface="Arial" panose="020B0604020202020204" pitchFamily="34" charset="0"/>
              </a:rPr>
              <a:t>We </a:t>
            </a:r>
            <a:r>
              <a:rPr lang="en-GB" dirty="0">
                <a:latin typeface="Arial" panose="020B0604020202020204" pitchFamily="34" charset="0"/>
                <a:cs typeface="Arial" panose="020B0604020202020204" pitchFamily="34" charset="0"/>
              </a:rPr>
              <a:t>would kindly ask that you </a:t>
            </a:r>
            <a:r>
              <a:rPr lang="en-GB" b="1" dirty="0">
                <a:latin typeface="Arial" panose="020B0604020202020204" pitchFamily="34" charset="0"/>
                <a:cs typeface="Arial" panose="020B0604020202020204" pitchFamily="34" charset="0"/>
              </a:rPr>
              <a:t>mark your child’s work </a:t>
            </a:r>
            <a:r>
              <a:rPr lang="en-GB" dirty="0">
                <a:latin typeface="Arial" panose="020B0604020202020204" pitchFamily="34" charset="0"/>
                <a:cs typeface="Arial" panose="020B0604020202020204" pitchFamily="34" charset="0"/>
              </a:rPr>
              <a:t>using the answers provided and have the </a:t>
            </a:r>
            <a:r>
              <a:rPr lang="en-GB" b="1" dirty="0">
                <a:latin typeface="Arial" panose="020B0604020202020204" pitchFamily="34" charset="0"/>
                <a:cs typeface="Arial" panose="020B0604020202020204" pitchFamily="34" charset="0"/>
              </a:rPr>
              <a:t>book in school every Monday </a:t>
            </a:r>
            <a:r>
              <a:rPr lang="en-GB" dirty="0">
                <a:latin typeface="Arial" panose="020B0604020202020204" pitchFamily="34" charset="0"/>
                <a:cs typeface="Arial" panose="020B0604020202020204" pitchFamily="34" charset="0"/>
              </a:rPr>
              <a:t>for the Class Teacher to check </a:t>
            </a:r>
            <a:endParaRPr lang="en-GB"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It is very helpful if you could highlight or write us a note of areas your child found tricky inside the front cover and we will address this in school.</a:t>
            </a:r>
          </a:p>
        </p:txBody>
      </p:sp>
    </p:spTree>
    <p:extLst>
      <p:ext uri="{BB962C8B-B14F-4D97-AF65-F5344CB8AC3E}">
        <p14:creationId xmlns:p14="http://schemas.microsoft.com/office/powerpoint/2010/main" val="20487024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1340768"/>
            <a:ext cx="5976664" cy="4154984"/>
          </a:xfrm>
          <a:prstGeom prst="rect">
            <a:avLst/>
          </a:prstGeom>
        </p:spPr>
        <p:txBody>
          <a:bodyPr wrap="square">
            <a:spAutoFit/>
          </a:bodyPr>
          <a:lstStyle/>
          <a:p>
            <a:pPr algn="ctr"/>
            <a:r>
              <a:rPr lang="en-GB" sz="2400" dirty="0" smtClean="0">
                <a:latin typeface="Arial" panose="020B0604020202020204" pitchFamily="34" charset="0"/>
                <a:cs typeface="Arial" panose="020B0604020202020204" pitchFamily="34" charset="0"/>
              </a:rPr>
              <a:t>Life after the Tests</a:t>
            </a:r>
          </a:p>
          <a:p>
            <a:pPr algn="ct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Results will be sent back to school towards the beginning of July.</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 test results and a teacher assessment</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will be reported to parents and to the secondary schools</a:t>
            </a:r>
          </a:p>
          <a:p>
            <a:pPr marL="342900" indent="-34290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Leavers “do”,  production, church </a:t>
            </a:r>
            <a:r>
              <a:rPr lang="en-GB" sz="2400" dirty="0" smtClean="0">
                <a:latin typeface="Arial" panose="020B0604020202020204" pitchFamily="34" charset="0"/>
                <a:cs typeface="Arial" panose="020B0604020202020204" pitchFamily="34" charset="0"/>
              </a:rPr>
              <a:t>services, residential </a:t>
            </a:r>
            <a:r>
              <a:rPr lang="en-GB" sz="2400" dirty="0" err="1" smtClean="0">
                <a:latin typeface="Arial" panose="020B0604020202020204" pitchFamily="34" charset="0"/>
                <a:cs typeface="Arial" panose="020B0604020202020204" pitchFamily="34" charset="0"/>
              </a:rPr>
              <a:t>etc</a:t>
            </a:r>
            <a:r>
              <a:rPr lang="en-GB" sz="2400" dirty="0" smtClean="0">
                <a:latin typeface="Arial" panose="020B0604020202020204" pitchFamily="34" charset="0"/>
                <a:cs typeface="Arial" panose="020B0604020202020204" pitchFamily="34" charset="0"/>
              </a:rPr>
              <a:t> </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59422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95736" y="980728"/>
            <a:ext cx="4572000" cy="954107"/>
          </a:xfrm>
          <a:prstGeom prst="rect">
            <a:avLst/>
          </a:prstGeom>
        </p:spPr>
        <p:txBody>
          <a:bodyPr>
            <a:spAutoFit/>
          </a:bodyPr>
          <a:lstStyle/>
          <a:p>
            <a:pPr algn="ctr"/>
            <a:r>
              <a:rPr lang="en-GB" sz="2800" dirty="0" smtClean="0"/>
              <a:t>Thank you for all your</a:t>
            </a:r>
          </a:p>
          <a:p>
            <a:pPr algn="ctr"/>
            <a:r>
              <a:rPr lang="en-GB" sz="2800" dirty="0" smtClean="0"/>
              <a:t>support</a:t>
            </a:r>
          </a:p>
        </p:txBody>
      </p:sp>
    </p:spTree>
    <p:extLst>
      <p:ext uri="{BB962C8B-B14F-4D97-AF65-F5344CB8AC3E}">
        <p14:creationId xmlns:p14="http://schemas.microsoft.com/office/powerpoint/2010/main" val="40607067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443841"/>
            <a:ext cx="7848872" cy="5262979"/>
          </a:xfrm>
          <a:prstGeom prst="rect">
            <a:avLst/>
          </a:prstGeom>
        </p:spPr>
        <p:txBody>
          <a:bodyPr wrap="square">
            <a:spAutoFit/>
          </a:bodyPr>
          <a:lstStyle/>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Results will be sent back to school towards the beginning of July.</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 test results and a teacher assessment is reported to the Secondary Schools and to parents.</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Tests are used to judge national attainment and as a comparison between schools.</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Tests indicate what a child can do on ONE day, the teacher assessment gives a picture of a child’s ability over time.</a:t>
            </a: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 change is that only the teacher assessment for writing is now submitted to West Sussex</a:t>
            </a:r>
            <a:endParaRPr lang="en-GB" sz="2400" dirty="0">
              <a:latin typeface="Arial" panose="020B0604020202020204" pitchFamily="34" charset="0"/>
              <a:cs typeface="Arial" panose="020B0604020202020204" pitchFamily="34" charset="0"/>
            </a:endParaRPr>
          </a:p>
        </p:txBody>
      </p:sp>
      <p:sp>
        <p:nvSpPr>
          <p:cNvPr id="3" name="TextBox 2"/>
          <p:cNvSpPr txBox="1"/>
          <p:nvPr/>
        </p:nvSpPr>
        <p:spPr>
          <a:xfrm>
            <a:off x="1979712" y="548680"/>
            <a:ext cx="5472608" cy="523220"/>
          </a:xfrm>
          <a:prstGeom prst="rect">
            <a:avLst/>
          </a:prstGeom>
          <a:noFill/>
        </p:spPr>
        <p:txBody>
          <a:bodyPr wrap="square" rtlCol="0">
            <a:spAutoFit/>
          </a:bodyPr>
          <a:lstStyle/>
          <a:p>
            <a:r>
              <a:rPr lang="en-GB" sz="2800" dirty="0" smtClean="0"/>
              <a:t>How are the tests used?</a:t>
            </a:r>
            <a:endParaRPr lang="en-GB" sz="2800" dirty="0"/>
          </a:p>
        </p:txBody>
      </p:sp>
    </p:spTree>
    <p:extLst>
      <p:ext uri="{BB962C8B-B14F-4D97-AF65-F5344CB8AC3E}">
        <p14:creationId xmlns:p14="http://schemas.microsoft.com/office/powerpoint/2010/main" val="38888181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43808" y="188640"/>
            <a:ext cx="3280129" cy="954107"/>
          </a:xfrm>
          <a:prstGeom prst="rect">
            <a:avLst/>
          </a:prstGeom>
          <a:noFill/>
        </p:spPr>
        <p:txBody>
          <a:bodyPr wrap="none" rtlCol="0">
            <a:spAutoFit/>
          </a:bodyPr>
          <a:lstStyle/>
          <a:p>
            <a:r>
              <a:rPr lang="en-GB" sz="2800" dirty="0" smtClean="0">
                <a:latin typeface="Arial" panose="020B0604020202020204" pitchFamily="34" charset="0"/>
                <a:cs typeface="Arial" panose="020B0604020202020204" pitchFamily="34" charset="0"/>
              </a:rPr>
              <a:t>Timetable for SATS</a:t>
            </a:r>
          </a:p>
          <a:p>
            <a:r>
              <a:rPr lang="en-GB" sz="2800" dirty="0" smtClean="0">
                <a:latin typeface="Arial" panose="020B0604020202020204" pitchFamily="34" charset="0"/>
                <a:cs typeface="Arial" panose="020B0604020202020204" pitchFamily="34" charset="0"/>
              </a:rPr>
              <a:t>9</a:t>
            </a:r>
            <a:r>
              <a:rPr lang="en-GB" sz="2800" baseline="30000" dirty="0" smtClean="0">
                <a:latin typeface="Arial" panose="020B0604020202020204" pitchFamily="34" charset="0"/>
                <a:cs typeface="Arial" panose="020B0604020202020204" pitchFamily="34" charset="0"/>
              </a:rPr>
              <a:t>th</a:t>
            </a:r>
            <a:r>
              <a:rPr lang="en-GB" sz="2800" dirty="0" smtClean="0">
                <a:latin typeface="Arial" panose="020B0604020202020204" pitchFamily="34" charset="0"/>
                <a:cs typeface="Arial" panose="020B0604020202020204" pitchFamily="34" charset="0"/>
              </a:rPr>
              <a:t>-12</a:t>
            </a:r>
            <a:r>
              <a:rPr lang="en-GB" sz="2800" baseline="30000" dirty="0" smtClean="0">
                <a:latin typeface="Arial" panose="020B0604020202020204" pitchFamily="34" charset="0"/>
                <a:cs typeface="Arial" panose="020B0604020202020204" pitchFamily="34" charset="0"/>
              </a:rPr>
              <a:t>th</a:t>
            </a:r>
            <a:r>
              <a:rPr lang="en-GB" sz="2800" dirty="0" smtClean="0">
                <a:latin typeface="Arial" panose="020B0604020202020204" pitchFamily="34" charset="0"/>
                <a:cs typeface="Arial" panose="020B0604020202020204" pitchFamily="34" charset="0"/>
              </a:rPr>
              <a:t> May 2022</a:t>
            </a:r>
            <a:endParaRPr lang="en-GB" sz="2800" dirty="0">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471954754"/>
              </p:ext>
            </p:extLst>
          </p:nvPr>
        </p:nvGraphicFramePr>
        <p:xfrm>
          <a:off x="1907704" y="1341596"/>
          <a:ext cx="5976664" cy="4802444"/>
        </p:xfrm>
        <a:graphic>
          <a:graphicData uri="http://schemas.openxmlformats.org/drawingml/2006/table">
            <a:tbl>
              <a:tblPr/>
              <a:tblGrid>
                <a:gridCol w="2664296">
                  <a:extLst>
                    <a:ext uri="{9D8B030D-6E8A-4147-A177-3AD203B41FA5}">
                      <a16:colId xmlns:a16="http://schemas.microsoft.com/office/drawing/2014/main" val="138403081"/>
                    </a:ext>
                  </a:extLst>
                </a:gridCol>
                <a:gridCol w="3312368">
                  <a:extLst>
                    <a:ext uri="{9D8B030D-6E8A-4147-A177-3AD203B41FA5}">
                      <a16:colId xmlns:a16="http://schemas.microsoft.com/office/drawing/2014/main" val="2771646446"/>
                    </a:ext>
                  </a:extLst>
                </a:gridCol>
              </a:tblGrid>
              <a:tr h="599261">
                <a:tc>
                  <a:txBody>
                    <a:bodyPr/>
                    <a:lstStyle/>
                    <a:p>
                      <a:pPr algn="l" fontAlgn="t"/>
                      <a:r>
                        <a:rPr lang="en-GB" b="1">
                          <a:solidFill>
                            <a:srgbClr val="0B0C0C"/>
                          </a:solidFill>
                          <a:effectLst/>
                          <a:latin typeface="nta"/>
                        </a:rPr>
                        <a:t>Date</a:t>
                      </a:r>
                    </a:p>
                  </a:txBody>
                  <a:tcPr marR="76200" marT="76200" marB="76200">
                    <a:lnL>
                      <a:noFill/>
                    </a:lnL>
                    <a:lnR>
                      <a:noFill/>
                    </a:lnR>
                    <a:lnT>
                      <a:noFill/>
                    </a:lnT>
                    <a:lnB w="7620" cap="flat" cmpd="sng" algn="ctr">
                      <a:solidFill>
                        <a:srgbClr val="B1B4B6"/>
                      </a:solidFill>
                      <a:prstDash val="solid"/>
                      <a:round/>
                      <a:headEnd type="none" w="med" len="med"/>
                      <a:tailEnd type="none" w="med" len="med"/>
                    </a:lnB>
                    <a:solidFill>
                      <a:srgbClr val="FFFFFF"/>
                    </a:solidFill>
                  </a:tcPr>
                </a:tc>
                <a:tc>
                  <a:txBody>
                    <a:bodyPr/>
                    <a:lstStyle/>
                    <a:p>
                      <a:pPr algn="l" fontAlgn="t"/>
                      <a:r>
                        <a:rPr lang="en-GB" b="1" dirty="0" smtClean="0">
                          <a:solidFill>
                            <a:srgbClr val="0B0C0C"/>
                          </a:solidFill>
                          <a:effectLst/>
                          <a:latin typeface="nta"/>
                        </a:rPr>
                        <a:t>Test</a:t>
                      </a:r>
                      <a:endParaRPr lang="en-GB" b="1" dirty="0">
                        <a:solidFill>
                          <a:srgbClr val="0B0C0C"/>
                        </a:solidFill>
                        <a:effectLst/>
                        <a:latin typeface="nta"/>
                      </a:endParaRPr>
                    </a:p>
                  </a:txBody>
                  <a:tcPr marR="76200" marT="76200" marB="76200">
                    <a:lnL>
                      <a:noFill/>
                    </a:lnL>
                    <a:lnR>
                      <a:noFill/>
                    </a:lnR>
                    <a:lnT>
                      <a:noFill/>
                    </a:lnT>
                    <a:lnB w="7620" cap="flat" cmpd="sng" algn="ctr">
                      <a:solidFill>
                        <a:srgbClr val="B1B4B6"/>
                      </a:solidFill>
                      <a:prstDash val="solid"/>
                      <a:round/>
                      <a:headEnd type="none" w="med" len="med"/>
                      <a:tailEnd type="none" w="med" len="med"/>
                    </a:lnB>
                    <a:solidFill>
                      <a:srgbClr val="FFFFFF"/>
                    </a:solidFill>
                  </a:tcPr>
                </a:tc>
                <a:extLst>
                  <a:ext uri="{0D108BD9-81ED-4DB2-BD59-A6C34878D82A}">
                    <a16:rowId xmlns:a16="http://schemas.microsoft.com/office/drawing/2014/main" val="1596355010"/>
                  </a:ext>
                </a:extLst>
              </a:tr>
              <a:tr h="599261">
                <a:tc>
                  <a:txBody>
                    <a:bodyPr/>
                    <a:lstStyle/>
                    <a:p>
                      <a:pPr fontAlgn="t"/>
                      <a:r>
                        <a:rPr lang="en-GB" b="0" dirty="0">
                          <a:effectLst/>
                          <a:latin typeface="inherit"/>
                        </a:rPr>
                        <a:t>Monday </a:t>
                      </a:r>
                      <a:r>
                        <a:rPr lang="en-GB" b="0" dirty="0" smtClean="0">
                          <a:effectLst/>
                          <a:latin typeface="inherit"/>
                        </a:rPr>
                        <a:t>9 </a:t>
                      </a:r>
                      <a:r>
                        <a:rPr lang="en-GB" b="0" dirty="0">
                          <a:effectLst/>
                          <a:latin typeface="inherit"/>
                        </a:rPr>
                        <a:t>May </a:t>
                      </a:r>
                      <a:r>
                        <a:rPr lang="en-GB" b="0" dirty="0" smtClean="0">
                          <a:effectLst/>
                          <a:latin typeface="inherit"/>
                        </a:rPr>
                        <a:t>2022</a:t>
                      </a:r>
                      <a:endParaRPr lang="en-GB" b="0" dirty="0">
                        <a:effectLst/>
                        <a:latin typeface="inherit"/>
                      </a:endParaRPr>
                    </a:p>
                  </a:txBody>
                  <a:tcPr marR="76200" marT="76200" marB="76200">
                    <a:lnL>
                      <a:noFill/>
                    </a:lnL>
                    <a:lnR>
                      <a:noFill/>
                    </a:lnR>
                    <a:lnT w="7620" cap="flat" cmpd="sng" algn="ctr">
                      <a:solidFill>
                        <a:srgbClr val="B1B4B6"/>
                      </a:solidFill>
                      <a:prstDash val="solid"/>
                      <a:round/>
                      <a:headEnd type="none" w="med" len="med"/>
                      <a:tailEnd type="none" w="med" len="med"/>
                    </a:lnT>
                    <a:lnB w="7620" cap="flat" cmpd="sng" algn="ctr">
                      <a:solidFill>
                        <a:srgbClr val="B1B4B6"/>
                      </a:solidFill>
                      <a:prstDash val="solid"/>
                      <a:round/>
                      <a:headEnd type="none" w="med" len="med"/>
                      <a:tailEnd type="none" w="med" len="med"/>
                    </a:lnB>
                    <a:solidFill>
                      <a:srgbClr val="FFFFFF"/>
                    </a:solidFill>
                  </a:tcPr>
                </a:tc>
                <a:tc>
                  <a:txBody>
                    <a:bodyPr/>
                    <a:lstStyle/>
                    <a:p>
                      <a:pPr fontAlgn="t"/>
                      <a:r>
                        <a:rPr lang="sv-SE" sz="1800" b="0" i="0" kern="1200" dirty="0" smtClean="0">
                          <a:solidFill>
                            <a:schemeClr val="tx1"/>
                          </a:solidFill>
                          <a:effectLst/>
                          <a:latin typeface="+mn-lt"/>
                          <a:ea typeface="+mn-ea"/>
                          <a:cs typeface="+mn-cs"/>
                        </a:rPr>
                        <a:t>Spelling, Punctuation &amp; Grammar - Paper 1 </a:t>
                      </a:r>
                    </a:p>
                    <a:p>
                      <a:pPr fontAlgn="t"/>
                      <a:r>
                        <a:rPr lang="sv-SE" sz="1800" b="0" i="0" kern="1200" dirty="0" smtClean="0">
                          <a:solidFill>
                            <a:schemeClr val="tx1"/>
                          </a:solidFill>
                          <a:effectLst/>
                          <a:latin typeface="+mn-lt"/>
                          <a:ea typeface="+mn-ea"/>
                          <a:cs typeface="+mn-cs"/>
                        </a:rPr>
                        <a:t>Spelling, Punctuation &amp; Grammar - Paper 2</a:t>
                      </a:r>
                      <a:endParaRPr lang="en-GB" b="0" dirty="0">
                        <a:effectLst/>
                        <a:latin typeface="inherit"/>
                      </a:endParaRPr>
                    </a:p>
                  </a:txBody>
                  <a:tcPr marR="76200" marT="76200" marB="76200">
                    <a:lnL>
                      <a:noFill/>
                    </a:lnL>
                    <a:lnR>
                      <a:noFill/>
                    </a:lnR>
                    <a:lnT w="7620" cap="flat" cmpd="sng" algn="ctr">
                      <a:solidFill>
                        <a:srgbClr val="B1B4B6"/>
                      </a:solidFill>
                      <a:prstDash val="solid"/>
                      <a:round/>
                      <a:headEnd type="none" w="med" len="med"/>
                      <a:tailEnd type="none" w="med" len="med"/>
                    </a:lnT>
                    <a:lnB w="7620" cap="flat" cmpd="sng" algn="ctr">
                      <a:solidFill>
                        <a:srgbClr val="B1B4B6"/>
                      </a:solidFill>
                      <a:prstDash val="solid"/>
                      <a:round/>
                      <a:headEnd type="none" w="med" len="med"/>
                      <a:tailEnd type="none" w="med" len="med"/>
                    </a:lnB>
                    <a:solidFill>
                      <a:srgbClr val="FFFFFF"/>
                    </a:solidFill>
                  </a:tcPr>
                </a:tc>
                <a:extLst>
                  <a:ext uri="{0D108BD9-81ED-4DB2-BD59-A6C34878D82A}">
                    <a16:rowId xmlns:a16="http://schemas.microsoft.com/office/drawing/2014/main" val="3395482384"/>
                  </a:ext>
                </a:extLst>
              </a:tr>
              <a:tr h="984501">
                <a:tc>
                  <a:txBody>
                    <a:bodyPr/>
                    <a:lstStyle/>
                    <a:p>
                      <a:pPr fontAlgn="t"/>
                      <a:r>
                        <a:rPr lang="en-GB" b="0" dirty="0">
                          <a:effectLst/>
                          <a:latin typeface="inherit"/>
                        </a:rPr>
                        <a:t>Tuesday </a:t>
                      </a:r>
                      <a:r>
                        <a:rPr lang="en-GB" b="0" dirty="0" smtClean="0">
                          <a:effectLst/>
                          <a:latin typeface="inherit"/>
                        </a:rPr>
                        <a:t>10 </a:t>
                      </a:r>
                      <a:r>
                        <a:rPr lang="en-GB" b="0" dirty="0">
                          <a:effectLst/>
                          <a:latin typeface="inherit"/>
                        </a:rPr>
                        <a:t>May </a:t>
                      </a:r>
                      <a:r>
                        <a:rPr lang="en-GB" b="0" dirty="0" smtClean="0">
                          <a:effectLst/>
                          <a:latin typeface="inherit"/>
                        </a:rPr>
                        <a:t>2022</a:t>
                      </a:r>
                      <a:endParaRPr lang="en-GB" b="0" dirty="0">
                        <a:effectLst/>
                        <a:latin typeface="inherit"/>
                      </a:endParaRPr>
                    </a:p>
                  </a:txBody>
                  <a:tcPr marR="76200" marT="76200" marB="76200">
                    <a:lnL>
                      <a:noFill/>
                    </a:lnL>
                    <a:lnR>
                      <a:noFill/>
                    </a:lnR>
                    <a:lnT w="7620" cap="flat" cmpd="sng" algn="ctr">
                      <a:solidFill>
                        <a:srgbClr val="B1B4B6"/>
                      </a:solidFill>
                      <a:prstDash val="solid"/>
                      <a:round/>
                      <a:headEnd type="none" w="med" len="med"/>
                      <a:tailEnd type="none" w="med" len="med"/>
                    </a:lnT>
                    <a:lnB w="7620" cap="flat" cmpd="sng" algn="ctr">
                      <a:solidFill>
                        <a:srgbClr val="B1B4B6"/>
                      </a:solidFill>
                      <a:prstDash val="solid"/>
                      <a:round/>
                      <a:headEnd type="none" w="med" len="med"/>
                      <a:tailEnd type="none" w="med" len="med"/>
                    </a:lnB>
                    <a:solidFill>
                      <a:srgbClr val="FFFFFF"/>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b="0" dirty="0" smtClean="0">
                          <a:effectLst/>
                          <a:latin typeface="inherit"/>
                        </a:rPr>
                        <a:t>English reading</a:t>
                      </a:r>
                    </a:p>
                    <a:p>
                      <a:pPr fontAlgn="t"/>
                      <a:endParaRPr lang="en-GB" b="0" dirty="0">
                        <a:effectLst/>
                        <a:latin typeface="inherit"/>
                      </a:endParaRPr>
                    </a:p>
                  </a:txBody>
                  <a:tcPr marR="76200" marT="76200" marB="76200">
                    <a:lnL>
                      <a:noFill/>
                    </a:lnL>
                    <a:lnR>
                      <a:noFill/>
                    </a:lnR>
                    <a:lnT w="7620" cap="flat" cmpd="sng" algn="ctr">
                      <a:solidFill>
                        <a:srgbClr val="B1B4B6"/>
                      </a:solidFill>
                      <a:prstDash val="solid"/>
                      <a:round/>
                      <a:headEnd type="none" w="med" len="med"/>
                      <a:tailEnd type="none" w="med" len="med"/>
                    </a:lnT>
                    <a:lnB w="7620" cap="flat" cmpd="sng" algn="ctr">
                      <a:solidFill>
                        <a:srgbClr val="B1B4B6"/>
                      </a:solidFill>
                      <a:prstDash val="solid"/>
                      <a:round/>
                      <a:headEnd type="none" w="med" len="med"/>
                      <a:tailEnd type="none" w="med" len="med"/>
                    </a:lnB>
                    <a:solidFill>
                      <a:srgbClr val="FFFFFF"/>
                    </a:solidFill>
                  </a:tcPr>
                </a:tc>
                <a:extLst>
                  <a:ext uri="{0D108BD9-81ED-4DB2-BD59-A6C34878D82A}">
                    <a16:rowId xmlns:a16="http://schemas.microsoft.com/office/drawing/2014/main" val="381735232"/>
                  </a:ext>
                </a:extLst>
              </a:tr>
              <a:tr h="984501">
                <a:tc>
                  <a:txBody>
                    <a:bodyPr/>
                    <a:lstStyle/>
                    <a:p>
                      <a:pPr fontAlgn="t"/>
                      <a:r>
                        <a:rPr lang="en-GB" b="0" dirty="0">
                          <a:effectLst/>
                          <a:latin typeface="inherit"/>
                        </a:rPr>
                        <a:t>Wednesday </a:t>
                      </a:r>
                      <a:r>
                        <a:rPr lang="en-GB" b="0" dirty="0" smtClean="0">
                          <a:effectLst/>
                          <a:latin typeface="inherit"/>
                        </a:rPr>
                        <a:t>11 </a:t>
                      </a:r>
                      <a:r>
                        <a:rPr lang="en-GB" b="0" dirty="0">
                          <a:effectLst/>
                          <a:latin typeface="inherit"/>
                        </a:rPr>
                        <a:t>May </a:t>
                      </a:r>
                      <a:r>
                        <a:rPr lang="en-GB" b="0" dirty="0" smtClean="0">
                          <a:effectLst/>
                          <a:latin typeface="inherit"/>
                        </a:rPr>
                        <a:t>2022</a:t>
                      </a:r>
                      <a:endParaRPr lang="en-GB" b="0" dirty="0">
                        <a:effectLst/>
                        <a:latin typeface="inherit"/>
                      </a:endParaRPr>
                    </a:p>
                  </a:txBody>
                  <a:tcPr marR="76200" marT="76200" marB="76200">
                    <a:lnL>
                      <a:noFill/>
                    </a:lnL>
                    <a:lnR>
                      <a:noFill/>
                    </a:lnR>
                    <a:lnT w="7620" cap="flat" cmpd="sng" algn="ctr">
                      <a:solidFill>
                        <a:srgbClr val="B1B4B6"/>
                      </a:solidFill>
                      <a:prstDash val="solid"/>
                      <a:round/>
                      <a:headEnd type="none" w="med" len="med"/>
                      <a:tailEnd type="none" w="med" len="med"/>
                    </a:lnT>
                    <a:lnB w="7620" cap="flat" cmpd="sng" algn="ctr">
                      <a:solidFill>
                        <a:srgbClr val="B1B4B6"/>
                      </a:solidFill>
                      <a:prstDash val="solid"/>
                      <a:round/>
                      <a:headEnd type="none" w="med" len="med"/>
                      <a:tailEnd type="none" w="med" len="med"/>
                    </a:lnB>
                    <a:solidFill>
                      <a:srgbClr val="FFFFFF"/>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b="0" dirty="0" smtClean="0">
                          <a:effectLst/>
                          <a:latin typeface="inherit"/>
                        </a:rPr>
                        <a:t>Mathematics papers 1 and 2</a:t>
                      </a:r>
                    </a:p>
                    <a:p>
                      <a:pPr fontAlgn="t"/>
                      <a:endParaRPr lang="en-GB" b="0" dirty="0">
                        <a:effectLst/>
                        <a:latin typeface="inherit"/>
                      </a:endParaRPr>
                    </a:p>
                  </a:txBody>
                  <a:tcPr marR="76200" marT="76200" marB="76200">
                    <a:lnL>
                      <a:noFill/>
                    </a:lnL>
                    <a:lnR>
                      <a:noFill/>
                    </a:lnR>
                    <a:lnT w="7620" cap="flat" cmpd="sng" algn="ctr">
                      <a:solidFill>
                        <a:srgbClr val="B1B4B6"/>
                      </a:solidFill>
                      <a:prstDash val="solid"/>
                      <a:round/>
                      <a:headEnd type="none" w="med" len="med"/>
                      <a:tailEnd type="none" w="med" len="med"/>
                    </a:lnT>
                    <a:lnB w="7620" cap="flat" cmpd="sng" algn="ctr">
                      <a:solidFill>
                        <a:srgbClr val="B1B4B6"/>
                      </a:solidFill>
                      <a:prstDash val="solid"/>
                      <a:round/>
                      <a:headEnd type="none" w="med" len="med"/>
                      <a:tailEnd type="none" w="med" len="med"/>
                    </a:lnB>
                    <a:solidFill>
                      <a:srgbClr val="FFFFFF"/>
                    </a:solidFill>
                  </a:tcPr>
                </a:tc>
                <a:extLst>
                  <a:ext uri="{0D108BD9-81ED-4DB2-BD59-A6C34878D82A}">
                    <a16:rowId xmlns:a16="http://schemas.microsoft.com/office/drawing/2014/main" val="3336984185"/>
                  </a:ext>
                </a:extLst>
              </a:tr>
              <a:tr h="984501">
                <a:tc>
                  <a:txBody>
                    <a:bodyPr/>
                    <a:lstStyle/>
                    <a:p>
                      <a:pPr fontAlgn="t"/>
                      <a:r>
                        <a:rPr lang="en-GB" b="0" dirty="0" smtClean="0">
                          <a:effectLst/>
                          <a:latin typeface="inherit"/>
                        </a:rPr>
                        <a:t>Thursday 12 May 2022</a:t>
                      </a:r>
                      <a:endParaRPr lang="en-GB" b="0" dirty="0">
                        <a:effectLst/>
                        <a:latin typeface="inherit"/>
                      </a:endParaRPr>
                    </a:p>
                  </a:txBody>
                  <a:tcPr marR="76200" marT="76200" marB="76200">
                    <a:lnL>
                      <a:noFill/>
                    </a:lnL>
                    <a:lnR>
                      <a:noFill/>
                    </a:lnR>
                    <a:lnT w="7620" cap="flat" cmpd="sng" algn="ctr">
                      <a:solidFill>
                        <a:srgbClr val="B1B4B6"/>
                      </a:solidFill>
                      <a:prstDash val="solid"/>
                      <a:round/>
                      <a:headEnd type="none" w="med" len="med"/>
                      <a:tailEnd type="none" w="med" len="med"/>
                    </a:lnT>
                    <a:lnB w="7620" cap="flat" cmpd="sng" algn="ctr">
                      <a:solidFill>
                        <a:srgbClr val="B1B4B6"/>
                      </a:solidFill>
                      <a:prstDash val="solid"/>
                      <a:round/>
                      <a:headEnd type="none" w="med" len="med"/>
                      <a:tailEnd type="none" w="med" len="med"/>
                    </a:lnB>
                    <a:solidFill>
                      <a:srgbClr val="FFFFFF"/>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b="0" dirty="0" smtClean="0">
                          <a:effectLst/>
                          <a:latin typeface="inherit"/>
                        </a:rPr>
                        <a:t>Mathematics paper 3</a:t>
                      </a:r>
                    </a:p>
                    <a:p>
                      <a:pPr fontAlgn="t"/>
                      <a:endParaRPr lang="en-GB" b="0" dirty="0">
                        <a:effectLst/>
                        <a:latin typeface="inherit"/>
                      </a:endParaRPr>
                    </a:p>
                  </a:txBody>
                  <a:tcPr marR="76200" marT="76200" marB="76200">
                    <a:lnL>
                      <a:noFill/>
                    </a:lnL>
                    <a:lnR>
                      <a:noFill/>
                    </a:lnR>
                    <a:lnT w="7620" cap="flat" cmpd="sng" algn="ctr">
                      <a:solidFill>
                        <a:srgbClr val="B1B4B6"/>
                      </a:solidFill>
                      <a:prstDash val="solid"/>
                      <a:round/>
                      <a:headEnd type="none" w="med" len="med"/>
                      <a:tailEnd type="none" w="med" len="med"/>
                    </a:lnT>
                    <a:lnB w="7620" cap="flat" cmpd="sng" algn="ctr">
                      <a:solidFill>
                        <a:srgbClr val="B1B4B6"/>
                      </a:solidFill>
                      <a:prstDash val="solid"/>
                      <a:round/>
                      <a:headEnd type="none" w="med" len="med"/>
                      <a:tailEnd type="none" w="med" len="med"/>
                    </a:lnB>
                    <a:solidFill>
                      <a:srgbClr val="FFFFFF"/>
                    </a:solidFill>
                  </a:tcPr>
                </a:tc>
                <a:extLst>
                  <a:ext uri="{0D108BD9-81ED-4DB2-BD59-A6C34878D82A}">
                    <a16:rowId xmlns:a16="http://schemas.microsoft.com/office/drawing/2014/main" val="1669633371"/>
                  </a:ext>
                </a:extLst>
              </a:tr>
            </a:tbl>
          </a:graphicData>
        </a:graphic>
      </p:graphicFrame>
    </p:spTree>
    <p:extLst>
      <p:ext uri="{BB962C8B-B14F-4D97-AF65-F5344CB8AC3E}">
        <p14:creationId xmlns:p14="http://schemas.microsoft.com/office/powerpoint/2010/main" val="19433385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620688"/>
            <a:ext cx="7416824" cy="3785652"/>
          </a:xfrm>
          <a:prstGeom prst="rect">
            <a:avLst/>
          </a:prstGeom>
        </p:spPr>
        <p:txBody>
          <a:bodyPr wrap="square">
            <a:spAutoFit/>
          </a:bodyPr>
          <a:lstStyle/>
          <a:p>
            <a:pPr algn="ctr"/>
            <a:r>
              <a:rPr lang="en-GB" sz="2400" dirty="0" smtClean="0">
                <a:latin typeface="Arial" panose="020B0604020202020204" pitchFamily="34" charset="0"/>
                <a:cs typeface="Arial" panose="020B0604020202020204" pitchFamily="34" charset="0"/>
              </a:rPr>
              <a:t>Scores</a:t>
            </a:r>
          </a:p>
          <a:p>
            <a:pPr algn="ct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Every pupil will receive:</a:t>
            </a:r>
          </a:p>
          <a:p>
            <a:pPr marL="800100" lvl="1"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 raw score for each test</a:t>
            </a:r>
          </a:p>
          <a:p>
            <a:pPr marL="800100" lvl="1"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a scaled score: 100+  is the national expectation, 110+ is greater depth </a:t>
            </a:r>
          </a:p>
          <a:p>
            <a:pPr marL="800100" lvl="1"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 report you receive will not tell you if your child has achieved GD – you will need to look at the scaled score.</a:t>
            </a:r>
          </a:p>
          <a:p>
            <a:pPr lvl="1"/>
            <a:endParaRPr lang="en-GB"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91736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3688" y="1196752"/>
            <a:ext cx="5697151" cy="4339650"/>
          </a:xfrm>
          <a:prstGeom prst="rect">
            <a:avLst/>
          </a:prstGeom>
        </p:spPr>
        <p:txBody>
          <a:bodyPr wrap="square">
            <a:spAutoFit/>
          </a:bodyPr>
          <a:lstStyle/>
          <a:p>
            <a:pPr algn="ctr"/>
            <a:r>
              <a:rPr lang="en-GB" sz="2800" dirty="0" smtClean="0"/>
              <a:t>The Grammar Punctuation and Spelling Test</a:t>
            </a:r>
          </a:p>
          <a:p>
            <a:endParaRPr lang="en-GB" sz="2800" dirty="0" smtClean="0"/>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Spelling, punctuation and grammar</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Spelling Test – 20 words (these words will follow the patterns from the year 5/6 spelling list but will NOT be the actual words!)</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Written paper – 45 minutes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69748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5589" t="30770" r="28500" b="21584"/>
          <a:stretch/>
        </p:blipFill>
        <p:spPr bwMode="auto">
          <a:xfrm>
            <a:off x="1259632" y="1052736"/>
            <a:ext cx="6826916" cy="39604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44451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620688"/>
            <a:ext cx="7488832" cy="5386090"/>
          </a:xfrm>
          <a:prstGeom prst="rect">
            <a:avLst/>
          </a:prstGeom>
        </p:spPr>
        <p:txBody>
          <a:bodyPr wrap="square">
            <a:spAutoFit/>
          </a:bodyPr>
          <a:lstStyle/>
          <a:p>
            <a:pPr algn="ctr"/>
            <a:r>
              <a:rPr lang="en-GB" sz="2800" dirty="0" smtClean="0">
                <a:latin typeface="Arial" panose="020B0604020202020204" pitchFamily="34" charset="0"/>
                <a:cs typeface="Arial" panose="020B0604020202020204" pitchFamily="34" charset="0"/>
              </a:rPr>
              <a:t>The Reading Test</a:t>
            </a:r>
          </a:p>
          <a:p>
            <a:endParaRPr lang="en-GB" sz="28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Pupils are allowed 1 hour for the reading test.</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 test will include 3 or 4 different texts – past examples include stories, poems, explanations, classic texts, interviews and accounts.</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 questions will range from simple retrieval to more advanced inference and deduction.</a:t>
            </a:r>
          </a:p>
          <a:p>
            <a:pPr marL="342900" indent="-342900">
              <a:buFont typeface="Arial" panose="020B0604020202020204" pitchFamily="34" charset="0"/>
              <a:buChar char="•"/>
            </a:pPr>
            <a:endParaRPr lang="en-GB" sz="2400"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400" dirty="0" smtClean="0">
                <a:latin typeface="Arial" panose="020B0604020202020204" pitchFamily="34" charset="0"/>
                <a:cs typeface="Arial" panose="020B0604020202020204" pitchFamily="34" charset="0"/>
              </a:rPr>
              <a:t>Children should read one extract and then answer the relevant questions before moving on to reading the next extract.</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8414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548680"/>
            <a:ext cx="7776864" cy="5262979"/>
          </a:xfrm>
          <a:prstGeom prst="rect">
            <a:avLst/>
          </a:prstGeom>
        </p:spPr>
        <p:txBody>
          <a:bodyPr wrap="square">
            <a:spAutoFit/>
          </a:bodyPr>
          <a:lstStyle/>
          <a:p>
            <a:r>
              <a:rPr lang="en-GB" sz="2400" dirty="0" smtClean="0">
                <a:latin typeface="Arial" panose="020B0604020202020204" pitchFamily="34" charset="0"/>
                <a:cs typeface="Arial" panose="020B0604020202020204" pitchFamily="34" charset="0"/>
              </a:rPr>
              <a:t>There will be a selection of question types:</a:t>
            </a:r>
          </a:p>
          <a:p>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 Ranking/ordering, e.g. ‘Number the events below to show the order in which they happen in the story’</a:t>
            </a:r>
          </a:p>
          <a:p>
            <a:r>
              <a:rPr lang="en-GB" sz="2400" dirty="0" smtClean="0">
                <a:latin typeface="Arial" panose="020B0604020202020204" pitchFamily="34" charset="0"/>
                <a:cs typeface="Arial" panose="020B0604020202020204" pitchFamily="34" charset="0"/>
              </a:rPr>
              <a:t>• Labelling, e.g. ‘Label the text to show the title of the story’</a:t>
            </a:r>
          </a:p>
          <a:p>
            <a:r>
              <a:rPr lang="en-GB" sz="2400" dirty="0" smtClean="0">
                <a:latin typeface="Arial" panose="020B0604020202020204" pitchFamily="34" charset="0"/>
                <a:cs typeface="Arial" panose="020B0604020202020204" pitchFamily="34" charset="0"/>
              </a:rPr>
              <a:t>• Find and copy, e.g. ‘Find and copy one word that suggests what the weather is like in the story’</a:t>
            </a:r>
          </a:p>
          <a:p>
            <a:r>
              <a:rPr lang="en-GB" sz="2400" dirty="0" smtClean="0">
                <a:latin typeface="Arial" panose="020B0604020202020204" pitchFamily="34" charset="0"/>
                <a:cs typeface="Arial" panose="020B0604020202020204" pitchFamily="34" charset="0"/>
              </a:rPr>
              <a:t>• Short constructed response, e.g. ‘What does the</a:t>
            </a:r>
          </a:p>
          <a:p>
            <a:r>
              <a:rPr lang="en-GB" sz="2400" dirty="0" smtClean="0">
                <a:latin typeface="Arial" panose="020B0604020202020204" pitchFamily="34" charset="0"/>
                <a:cs typeface="Arial" panose="020B0604020202020204" pitchFamily="34" charset="0"/>
              </a:rPr>
              <a:t>bear eat?’</a:t>
            </a:r>
          </a:p>
          <a:p>
            <a:r>
              <a:rPr lang="en-GB" sz="2400" dirty="0" smtClean="0">
                <a:latin typeface="Arial" panose="020B0604020202020204" pitchFamily="34" charset="0"/>
                <a:cs typeface="Arial" panose="020B0604020202020204" pitchFamily="34" charset="0"/>
              </a:rPr>
              <a:t>• Open-ended response, e.g. ‘Look at the sentence that begins Once upon a time. How does the writer increase the tension throughout this paragraph? Explain fully, referring to the text in your answer.’</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2578141"/>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334</TotalTime>
  <Words>1041</Words>
  <Application>Microsoft Office PowerPoint</Application>
  <PresentationFormat>On-screen Show (4:3)</PresentationFormat>
  <Paragraphs>138</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Georgia</vt:lpstr>
      <vt:lpstr>inherit</vt:lpstr>
      <vt:lpstr>nta</vt:lpstr>
      <vt:lpstr>Trebuchet MS</vt:lpstr>
      <vt:lpstr>Slipstream</vt:lpstr>
      <vt:lpstr>Welcome to the Key Stage 2 SATs Presentation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Key Stage 2 SATs Presentation</dc:title>
  <dc:creator>Emma Saunders</dc:creator>
  <cp:lastModifiedBy>Emma Saunders</cp:lastModifiedBy>
  <cp:revision>49</cp:revision>
  <dcterms:created xsi:type="dcterms:W3CDTF">2017-02-01T15:38:10Z</dcterms:created>
  <dcterms:modified xsi:type="dcterms:W3CDTF">2022-01-06T12:17:24Z</dcterms:modified>
</cp:coreProperties>
</file>